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510" r:id="rId2"/>
    <p:sldId id="258" r:id="rId3"/>
    <p:sldId id="472" r:id="rId4"/>
    <p:sldId id="473" r:id="rId5"/>
    <p:sldId id="475" r:id="rId6"/>
    <p:sldId id="281" r:id="rId7"/>
    <p:sldId id="282" r:id="rId8"/>
    <p:sldId id="283" r:id="rId9"/>
    <p:sldId id="285" r:id="rId10"/>
    <p:sldId id="287" r:id="rId11"/>
    <p:sldId id="293" r:id="rId12"/>
    <p:sldId id="286" r:id="rId13"/>
    <p:sldId id="290" r:id="rId14"/>
    <p:sldId id="291" r:id="rId15"/>
    <p:sldId id="292" r:id="rId16"/>
    <p:sldId id="294" r:id="rId17"/>
    <p:sldId id="296" r:id="rId18"/>
    <p:sldId id="263" r:id="rId19"/>
    <p:sldId id="265" r:id="rId20"/>
    <p:sldId id="264" r:id="rId21"/>
    <p:sldId id="384" r:id="rId22"/>
    <p:sldId id="266" r:id="rId23"/>
    <p:sldId id="297" r:id="rId24"/>
    <p:sldId id="300" r:id="rId25"/>
    <p:sldId id="299" r:id="rId26"/>
    <p:sldId id="301" r:id="rId27"/>
    <p:sldId id="302" r:id="rId28"/>
    <p:sldId id="304" r:id="rId29"/>
    <p:sldId id="305" r:id="rId30"/>
    <p:sldId id="507" r:id="rId31"/>
    <p:sldId id="508" r:id="rId32"/>
    <p:sldId id="509" r:id="rId33"/>
    <p:sldId id="324" r:id="rId34"/>
    <p:sldId id="412" r:id="rId35"/>
    <p:sldId id="413" r:id="rId36"/>
    <p:sldId id="414" r:id="rId37"/>
    <p:sldId id="415" r:id="rId38"/>
    <p:sldId id="416" r:id="rId39"/>
    <p:sldId id="417" r:id="rId40"/>
    <p:sldId id="325" r:id="rId41"/>
    <p:sldId id="329" r:id="rId42"/>
    <p:sldId id="336" r:id="rId43"/>
    <p:sldId id="339" r:id="rId44"/>
    <p:sldId id="338" r:id="rId45"/>
    <p:sldId id="341" r:id="rId46"/>
    <p:sldId id="340" r:id="rId47"/>
    <p:sldId id="337" r:id="rId48"/>
    <p:sldId id="333" r:id="rId49"/>
    <p:sldId id="332" r:id="rId50"/>
    <p:sldId id="343" r:id="rId51"/>
    <p:sldId id="349" r:id="rId52"/>
    <p:sldId id="347" r:id="rId53"/>
    <p:sldId id="348" r:id="rId54"/>
    <p:sldId id="352" r:id="rId55"/>
    <p:sldId id="353" r:id="rId56"/>
    <p:sldId id="354" r:id="rId57"/>
    <p:sldId id="355" r:id="rId58"/>
    <p:sldId id="356" r:id="rId59"/>
    <p:sldId id="358" r:id="rId60"/>
    <p:sldId id="372" r:id="rId61"/>
    <p:sldId id="373" r:id="rId62"/>
    <p:sldId id="374" r:id="rId63"/>
    <p:sldId id="375" r:id="rId64"/>
    <p:sldId id="376" r:id="rId65"/>
    <p:sldId id="359" r:id="rId66"/>
    <p:sldId id="360" r:id="rId67"/>
    <p:sldId id="362" r:id="rId68"/>
    <p:sldId id="364" r:id="rId69"/>
    <p:sldId id="365" r:id="rId70"/>
    <p:sldId id="366" r:id="rId71"/>
    <p:sldId id="369" r:id="rId72"/>
    <p:sldId id="370" r:id="rId73"/>
    <p:sldId id="371" r:id="rId74"/>
    <p:sldId id="350" r:id="rId75"/>
    <p:sldId id="381" r:id="rId76"/>
    <p:sldId id="377" r:id="rId77"/>
    <p:sldId id="378" r:id="rId78"/>
    <p:sldId id="379" r:id="rId79"/>
    <p:sldId id="380" r:id="rId80"/>
    <p:sldId id="382" r:id="rId81"/>
    <p:sldId id="387" r:id="rId82"/>
    <p:sldId id="391" r:id="rId83"/>
    <p:sldId id="395" r:id="rId84"/>
    <p:sldId id="396" r:id="rId85"/>
    <p:sldId id="394" r:id="rId86"/>
    <p:sldId id="393" r:id="rId87"/>
    <p:sldId id="392" r:id="rId88"/>
    <p:sldId id="397" r:id="rId89"/>
    <p:sldId id="476" r:id="rId90"/>
    <p:sldId id="383" r:id="rId91"/>
    <p:sldId id="398" r:id="rId92"/>
    <p:sldId id="400" r:id="rId93"/>
    <p:sldId id="401" r:id="rId94"/>
    <p:sldId id="483" r:id="rId95"/>
    <p:sldId id="403" r:id="rId96"/>
    <p:sldId id="404" r:id="rId97"/>
    <p:sldId id="406" r:id="rId98"/>
    <p:sldId id="427" r:id="rId99"/>
    <p:sldId id="429" r:id="rId100"/>
    <p:sldId id="433" r:id="rId101"/>
    <p:sldId id="434" r:id="rId102"/>
    <p:sldId id="438" r:id="rId103"/>
    <p:sldId id="422" r:id="rId104"/>
    <p:sldId id="442" r:id="rId105"/>
    <p:sldId id="443" r:id="rId106"/>
    <p:sldId id="445" r:id="rId107"/>
    <p:sldId id="399" r:id="rId108"/>
    <p:sldId id="446" r:id="rId109"/>
    <p:sldId id="447" r:id="rId110"/>
    <p:sldId id="449" r:id="rId111"/>
    <p:sldId id="448" r:id="rId112"/>
    <p:sldId id="450" r:id="rId113"/>
    <p:sldId id="452" r:id="rId114"/>
    <p:sldId id="453" r:id="rId115"/>
    <p:sldId id="454" r:id="rId116"/>
    <p:sldId id="513" r:id="rId117"/>
    <p:sldId id="455" r:id="rId118"/>
    <p:sldId id="456" r:id="rId119"/>
    <p:sldId id="461" r:id="rId120"/>
    <p:sldId id="465" r:id="rId121"/>
    <p:sldId id="464" r:id="rId122"/>
    <p:sldId id="463" r:id="rId123"/>
    <p:sldId id="460" r:id="rId124"/>
    <p:sldId id="468" r:id="rId125"/>
    <p:sldId id="469" r:id="rId126"/>
    <p:sldId id="511" r:id="rId127"/>
    <p:sldId id="470" r:id="rId128"/>
    <p:sldId id="471" r:id="rId129"/>
    <p:sldId id="466" r:id="rId130"/>
    <p:sldId id="487" r:id="rId131"/>
    <p:sldId id="492" r:id="rId132"/>
    <p:sldId id="489" r:id="rId133"/>
    <p:sldId id="494" r:id="rId134"/>
    <p:sldId id="491" r:id="rId135"/>
    <p:sldId id="490" r:id="rId136"/>
    <p:sldId id="512" r:id="rId137"/>
    <p:sldId id="495" r:id="rId138"/>
    <p:sldId id="496" r:id="rId139"/>
    <p:sldId id="499" r:id="rId140"/>
    <p:sldId id="500" r:id="rId141"/>
    <p:sldId id="501" r:id="rId142"/>
    <p:sldId id="503" r:id="rId143"/>
    <p:sldId id="504" r:id="rId144"/>
    <p:sldId id="502" r:id="rId145"/>
    <p:sldId id="478" r:id="rId146"/>
    <p:sldId id="479" r:id="rId147"/>
    <p:sldId id="480" r:id="rId148"/>
    <p:sldId id="481" r:id="rId149"/>
    <p:sldId id="484" r:id="rId150"/>
    <p:sldId id="505" r:id="rId151"/>
    <p:sldId id="506" r:id="rId1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525" autoAdjust="0"/>
  </p:normalViewPr>
  <p:slideViewPr>
    <p:cSldViewPr snapToGrid="0">
      <p:cViewPr varScale="1">
        <p:scale>
          <a:sx n="87" d="100"/>
          <a:sy n="87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85E97-A18C-4110-9A38-79D0A510059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A5FA-634C-4A14-98E7-57F50104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2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1200-3A75-4075-BD56-EEB6E797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F56D9-0498-01C0-11EF-32CD30CCA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2F8FD-E3FF-6396-1866-8C0EEABCB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87FEF-7672-46B2-D066-36724345C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4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A650-66C3-516B-6EAC-B816AB58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47CE9-945B-2EF3-3B74-AEA6E1880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6DAFB-D614-2987-1A00-19B690D83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20E1-8104-2A25-B8D7-0AC5F5ECB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4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0534-8CA9-2E40-CA43-ECC08B93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E4A38-4D17-69C9-FCB4-07E07E775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1A617-A4C1-C6E5-70D5-70848464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CAF3-5210-797F-DE36-4804EFAE3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09B8-1CBD-A340-35FF-887FBA45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3D63F-495A-512D-F684-E5C6EB4BE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FD685-FD76-A5F5-A9F5-F7ADC083C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18194-7356-C1B9-DF26-486A84B4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73021-B69B-5A8A-3DE0-189F6931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FBACE-9F27-A6AF-C1C2-557AE9A7A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AC61D-82B8-B4EE-B99E-AE3B6281C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079F9-D8AC-062B-79B3-6C84B982D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82132-38A1-4217-F74C-111FC1DF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0A7303-F6D5-7A6D-9A11-453F5327C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50C2B-8DC4-95AB-1BC7-03D3339C9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A1D-D940-9F68-DC38-D951E8CBE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4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653B-B968-B128-27BB-294F96DE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FED34-2BC7-61BF-68F8-B887F2C87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414F2-01BC-4B73-3477-18D855384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03F9-355A-E8A7-8832-D3418584C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32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B78D8-12FF-730C-D96B-7CF26C99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7308F-502C-BE1F-2E12-E30E1481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FA35A-81A6-3B54-0398-C9647878D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A67D0-8891-7886-016B-0DAED3892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60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E73F-3B6C-7730-AE53-4E515802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CA2BA-3745-ECB7-86F9-89226CEC3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AAAD-0034-0C6F-51EA-E3BA44CCE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CF4FA-BC96-3092-4B72-72FE69A67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08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4CC3-BF6B-D3C7-0FC3-F93A650D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BBCAE-F2D3-4CE1-25B0-D5FE2382F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5FD3D-BE6F-F59F-A02A-3413DFA83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F02BB-AF53-3BE6-B282-BF4E209F3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7DDA-C6A3-3B9E-2D09-9E64FE9D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EB8AD-BE54-3BC7-4E92-591E9C8BE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772ED-A4CC-D5D1-0158-6B7BD7E1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CF80F-4E3D-12FC-A7B2-93497C23B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8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D4C85-3632-CBC5-B71E-66F34224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F1C2D-807B-553D-373F-2354A6E88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B0A1B-3F81-0F29-6D65-39D3FA5C7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E829E-AE93-B38D-F4A4-FE07E70FD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7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5BED-2C80-C41F-0605-F35C23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54C5B-3194-0B1B-4E51-96A473FDB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BDA2E-5BCB-2EC0-95EA-6B44CABB5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0F9D1-DDCF-F793-263F-D0BACADFB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05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DEC7-5E16-2C4B-4EBE-9F758C615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19868-E90C-1E55-824B-93DB8CC9F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0A065-80AB-0EB5-1C38-2A37D4EAD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86141-C27F-F14B-8BDF-E9C86836B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74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AA47-4198-8C99-E9FC-0676D939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59056-3244-3BAF-02A8-DAE2E41D4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3906B-CEEA-2E0C-5751-2299DB9BB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7E69-1271-5E03-ED3A-49DFFC6BA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9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519B0-A82B-3935-0CC5-1492A6DC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499F6-5412-4C2F-268D-FA38B3056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D09EE-C8CF-60DB-5EE7-40F9DECDB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1B3E4-329F-6A57-78D6-4E94EF920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2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DF80F-FCD5-7FE1-47B2-B4E6ACC2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7F74B-131C-099B-4018-5BBC3BB44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114C-1CC7-B952-8CC9-D4AC243BC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DBF66-C2A1-AA5A-C1C7-0A6671D1E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7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CA53-410C-0CBA-AF27-2A3C897A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8BFFE-F857-2693-6FD4-B2C633DBD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C8B6F-9B34-128E-4650-D437E064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6CE20-3F83-9C69-5F2E-80D74BC58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70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D9DC-1AC0-97FC-7E56-38855C91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FF662-0621-25D3-35C7-83E80F8FB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755DD-DB20-F906-6685-D83E5F427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775AC-85D9-5837-97EB-20440569A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44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715F-6205-B814-49B9-D3403635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D36D8-46AE-627F-2C3D-8EBE0F3F1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1B876-7926-2591-B4AD-9492EC668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BDB51-619F-EB97-EF0E-A78167520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4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7ABC-BF20-27E1-098B-0CDA376F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5CADD-B46C-2B07-CA18-DDFB859A2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349F4-0573-8054-2B79-CFCF840B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94889-7AB2-2335-21D5-96FA701E8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C8DDF-928C-7302-E21C-F2CF812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5AF0F-5E77-8E30-6F42-25EBE9898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4853B-531A-8565-32F0-5D8FFD8A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B872-9990-BD49-CFAC-26A9CBBF5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46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93AD8-883E-BEEF-2976-024296A8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32804-9B87-2BDE-3C83-A44C37B20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1D4BC-D74D-E2D2-CC62-C2DE00DB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A17E0-AE77-D0F8-D5FD-0D87B7E8D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88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E00C-C11A-B02D-F576-14DA8E8E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E1319-0871-D34E-9F5D-7BB7213D0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E04C3-B0CA-6C23-09C8-A2DAB7A8D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34F5B-520F-8350-6B41-E2CFC6F90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7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ABAB3-CE84-3A8B-D8BD-3515E435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9EC4F-2029-BE5B-29AB-E6BEB3B63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979DBC-665A-097C-80F7-369CF1DDC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0C1BF-224D-904F-C2AA-6366BCD1F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5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00A-DF54-D8DA-BDBD-91B259C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36703-55F0-1BA0-39A4-31A15E5D6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9555A-AE93-F7A9-5270-74130A4F7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50B3-8D6C-668D-97D6-2965CDC7D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54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969BE-49FE-A689-A55B-F4A311EC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27ED2-A8A8-10D8-5C77-BB8DF0DD2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66C63-67A6-2172-4999-E27AD61AC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8BD17-5538-3206-D118-B73BA3138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7DE9-BDAD-D336-3B4D-CBE1E8CB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EC77C-7D7E-0129-4699-6D3BAF00A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901FB-05E1-8E53-3949-12854FA84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063A-B547-A8E2-E890-03D770914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04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F8B1-11DF-3E4E-BF4E-E32ACD74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7B03F-2B52-3D0B-D663-1A4FA2924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01B71-2798-C46B-8F48-C840857CF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742B-684A-7B39-6A1C-22C319BA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A2D5-4411-7BC1-7EC7-283692B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7A80C-78D3-8EB6-674C-D2287B137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2D586-2A6D-B152-74E2-A3A5C6A98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23E3-D505-E35C-FBC4-89FA6BEB9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93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42239-E164-7896-D2BA-CF6ABCE2A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7F72A-736F-8A65-A121-FEA9A6221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F38AC-1462-A73D-96ED-6F8176AB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6E74C-E647-1FB0-C3A4-63548AA32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60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BCF7-FB40-8903-2960-BAD1A7A6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6D03C-C353-9E7C-161E-6CDBCC029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FB9A8-7EBA-25BC-B4FE-4DECBAAFE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87639-1747-F9BA-3F56-D80029CFF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3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019F-7FBB-F088-A66A-B8C208A7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B9BE3-3B6B-791C-6696-09C99367C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F1591-34B9-9E95-8860-CEF9446E7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10D3F-6973-3986-318F-FCEAF176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6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E78B-48CA-4C0D-0158-CF587726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927D6B-6557-7500-DF95-9D398B4F6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E38C-302B-53CE-BB6A-AB8C11645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73ED-2E49-1BE1-328E-C5CC1353F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6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ACE29-D694-9493-32CD-D8123F80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8F3A8-7796-1779-BCF2-62B50C0B1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53E20-DF9B-302A-3EA4-FB212992A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988EC-C1F1-2455-B53B-FFD22E957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6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8FDB-31B5-2360-EE59-DDEE585A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18A62-B812-4E64-3270-C8A075595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849E8-6815-4F44-5ACF-5601D201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14DC-5291-D033-AD03-B5AC630FD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06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A70F-ABB1-FCDB-C41F-C34AB972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D4393-5F5A-28F5-061F-00CBDF818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B6AC3-B727-70B5-7704-B21197300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DBD35-EBFD-22F5-82DA-B31F63CD9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11A5E-A752-3CEC-A1A5-E03A8F311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E46DF-53AF-2B56-6D25-14D441672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CBA8B-83AC-71B1-5523-6CCF7A159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5E833-A8E6-3588-ABC5-79F83F53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38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E2B1-69EF-9140-E054-854C4B401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85DA5-E7C6-98FB-D252-067AC749F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EA953-9718-966A-8FFD-D48C07B56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68200-BF24-6405-9C1F-098A97006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17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8B96-892C-B7AF-ACA5-94D8F6A0E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CA5A2-341C-FF42-3951-B9F3B5A42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0C616-D264-FACC-8082-1CF90B87D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232E-D510-EFD4-E1CA-BEA848A9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9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72DF-E989-23B9-DE70-3C20C0AD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BE0E7-00F3-042E-D4DD-6453F952A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5E172-60EA-15F6-8BA0-0152BC14C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2D678-ADA6-C5DB-6401-E4B60DF8A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8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68E5-7090-17BD-F444-916540F1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87F78-F5F6-B7AA-8A4F-3ED97D037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07B02-E9A3-167D-B7D8-8EB9FA610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EF9BA-AEB9-F7BE-661A-F69AD5099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6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C47-9BAF-BE3B-2380-C7C84F11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1F339-673D-7241-D076-A1E1D8C3B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4B700-0F80-DC68-0117-5E556FF9C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ED2AA-D8B9-90D9-41D9-88BB31F49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32BF8-E112-8ADC-349A-748521A5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FC480-7657-4090-B036-03E8A166D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9525E-CBA4-1923-F41B-88A44E75E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01CB4-34AE-D2D5-7851-09B913F12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426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E4A89-BE91-01F2-EF16-60921D7A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B703B-B82B-9A66-37A0-E756A4565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EED03-7DDC-64B1-9B8F-5EB6D1B8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BB12A-E71E-CD7F-06C2-380C82F2E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60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E988E-C45A-5B86-FF57-025044E6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4E521-90DE-2C8B-12A4-5FA319FE7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2F87F-D080-A1AC-B8D3-B1B1056D9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8688-9F43-68A1-498B-F05CA0ABA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700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E4B69-5480-E946-CA2A-A95F3E21C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B0B72-6E89-BA95-AC3B-BA16B9D24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ACA93-5C05-F4FA-6EB9-998529B22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FDEE5-87D8-5A01-2C57-1EED3E04F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4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E1FAC-BD5E-0731-D352-4F857358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38EB3-5430-8842-EB51-CCAB27E5B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C03EA-1B87-A6F5-2995-ED0D0CF9C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9EE8A-3C7D-05CF-E20C-7394FEF90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3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7793-C881-0E03-C0D9-1158BF237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FEFF1-A945-A5C7-748A-22509E97A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B2CEF-EBE3-D048-6974-38EDF93A2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BACB9-945A-01BD-6354-65B41FC89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BC7F-5D37-778A-18D6-3117148C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15EEC-5567-0D9C-AC11-55F2CBA1C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25B78-F8EB-5539-F8C7-4A0913F3B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B9DFB-4F22-EC13-2187-E13B6A9F7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55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60A6-B6EC-97A5-A9F0-303A15B38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BF84D-DC3E-0CAD-2254-DDF535388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4B816-4052-939B-C441-9E021A96B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24BB4-269B-B5BF-936B-AF3B2E416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377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38A5-B709-9E27-72DD-B8DB8E57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745BF-1A7C-0B1C-6DC8-05F406C49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420F9-2041-64A3-F2EC-52CD4A039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780DF-FC30-D040-8EB1-B7F3B187C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7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C40-1A0D-24C4-5981-2E227805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04E07-0FB4-F000-7997-E6892555D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5145E-5BC7-A342-0DEE-7CA84C16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C58C1-7354-E313-80C5-CE3A7791D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50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96A44-082D-50EF-1D41-0EDA03271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DB382-B19A-3B48-2052-2482FC6E6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89CC1-8E69-AE7A-6D95-CD3C30801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98761-89F3-6912-08BE-11A8A3364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1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639A-1697-C831-7ABF-8F791A26E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CE83D-E694-F4BA-0D9A-1669F4D3A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6BC7E-2CC1-DBA5-3806-6B3CDFAD2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EACD-17D3-D3C7-2BBC-229F74B15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078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D7E3-78E8-2612-0FC2-0585CB28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C0B8F-145A-D552-021F-8D4C9C99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521EB-155E-165E-EBFD-C378DCD0A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57CE-0267-6036-97F7-7E3F3B4BF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21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5491-683E-7BAD-2035-36FADD82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0E0FC-C05E-DA6B-6F6E-1CD906E0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8A86B-3A4C-E0F5-E59E-9227FA74A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ABD76-D6EC-EC47-3AE1-7157479EC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45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7478B-B44F-8837-B8D2-940A05D5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352AC-D045-E035-C7C9-DBDB6E532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A922E2-FD5A-22B3-D3DA-3A15130FC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E5F6E-EBD8-A62F-0CDE-19372C673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25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10E30-178A-7811-50A8-F5214442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9360A-3914-8771-8C41-C2118D65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764CE-D8A9-BDB7-0658-B7EC7B1A0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B302A-5ED3-F4FD-A07F-BAAA9F36B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95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B7F6-66F9-91D6-7D94-880DB7BC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83A1A-9D4A-47FF-E087-73DB7A07F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4F209-FE7E-704F-5884-4AFCC99E3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059EC-F7B7-13EC-2B18-4AE490139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30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81D1F-31B5-532B-4478-5F8DC6BF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2055-D1D3-010B-1FB7-C54370B7F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98EC1-12FA-3219-3C8A-5A20D3524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4D85-6F07-83B6-3B1A-7546C23DE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9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03E-3390-996F-CE5B-D671F225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C5D28-633E-F0D9-E8FA-B82F7CC18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12374-938B-7054-52BE-399000092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D15BE-E268-977C-E9C7-25C732124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4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3694B-08B3-7C7F-FEE0-AEE9A245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83D46-50AA-7412-843A-200BB51CE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7971E-2464-2123-929B-31EA9C2AC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3E963-06D3-D461-97BE-7D3C5659E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284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8CFC-B76C-0F51-0E81-74E13ECE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702B-F6EC-2AB8-CF54-B1852B01B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23295-5A4D-7DDD-0073-93E48E1FB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37E0-E538-5208-1DD3-97FC24F54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741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A6BA-4AA6-CC1D-046C-E9A6F44F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1277B-60C6-663D-F15F-ED7ED674D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A09B7-9626-CE89-DC9E-EA77B7EDF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73C3B-09B1-60C3-8EF8-D32985FE8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4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543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26A3-1801-F65B-2239-C52F4A1F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9CE6B-627B-51A1-D615-DE35AD660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8F149-8DC1-16F7-C8F8-E69719034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6CF59-E5BB-A719-9402-73B5C3B4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36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03FF5-0C16-841A-4E70-B00F3627B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24AE2-3CA1-9345-F7A9-1117437A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658C-A70C-331E-C661-9B3E7AD07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E062-030F-235B-3C67-FA970BA6F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51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ABF41-C0A4-48AC-E48E-3009023A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BE165-1DB5-DC19-A428-5002D0BBA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32794-F9F5-9E1F-50FF-8139C470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9F27F-B254-C97E-84FB-10997FB6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172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20A6-1203-7E6C-CF00-11A18875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E368C-0EE9-1AFB-B55F-E93538B44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85D5C-CBD7-2CF7-865C-9C86C86D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6549-9BCA-D4FA-C2B7-D0A1825C1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74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67A0-3837-7DD2-ABB0-B848DEC7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C3773-1A9E-BE14-BD93-752290A8A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59F3D-1BC2-3C87-A115-9CF64A88A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B3F76-319A-42ED-5E98-A766E6453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54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7F34-14C4-006F-E7BE-8943C852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39A30-1249-6E64-2537-1E30D531B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F4B96-B2B3-02BA-D906-C474B70BC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B70C-1067-B179-25DB-15C3E5021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163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10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9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F04B9-85C7-D01A-8D2A-6F333C6A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B059D-56D8-043F-90EB-D07545894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D3897-43D7-4B0E-DF57-8E6DF4315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554A5-3BB2-6E20-6DB8-1B0A287DD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99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5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DBB6-1CCA-0919-90BD-46C57E2D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93300-9814-BA2B-C769-725514B98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F9E53-CF66-B5A7-A943-373A3F4E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0CF8-D886-B5CC-9259-1F347D88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13DBF-37E3-F6A9-1521-8BC9A35B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9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ED27-2412-4AC8-F854-8F1B0D1B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8B475-27BB-8713-EF28-A8D364845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4BFE2-38D3-8337-3061-C178291C9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9AF4A-1BE6-D996-5A19-966A099D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5603-E9AB-4A1F-152A-0288BECD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9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13C50-AD3F-C220-8CAC-F84A1D40E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FC87C-9FE6-F79E-21B6-91915F193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C7A8A-E1EA-2CC5-DA91-B297E5C9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DB85-5562-6339-E613-2B87E4A3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F7D5-706B-BD24-A1CE-D05C1B0E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3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ADFC-BBC2-0A1E-C1EB-C71BE29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26B7-6A25-340D-BB19-C6F426177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6015A-94F2-D68A-BD9D-C72EAF91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330FA-39A8-16B9-1315-47015B48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9B1BB-0452-C3C4-6278-CED81928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DB4C-ED2C-6A27-FA9D-9BBCEFB8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E88B-02D8-5C77-F63D-C1F41D004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AE10A-328F-319E-0B04-6E26B2E6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DBCD-C7B9-1295-97D0-96966988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C1936-3957-C276-B0D5-B01C6CB6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104A-8166-D8E6-A835-2EB5037A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F23C-90E0-732C-F337-78A45CC05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EE11-7276-C5BE-E573-529AD5997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79F21-3A97-25DE-3918-FA79AA0D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0728F-BE06-6874-0BB4-30323564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EED9D-43CA-27D9-9571-22CEAD5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849D-BE6C-B3F6-D060-B0B13E57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0BED-F9A6-29AF-7A91-F5CB9A581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68DB3-5866-BFC6-B690-E935C6D1C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F396B-DC80-8EAE-1D5D-DE8B9CACA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5458C-84A4-ACC0-7DCE-1D1A86820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47FC9D-0075-9B73-9FCB-BC4FD56D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E47B1-5A94-F7C8-A891-ACE7765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9F085-3A7F-2128-9834-A145976F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7EF7-7E33-EB2A-C007-26EC0689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72B17-21A8-C586-F006-AB8F4F7C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B43D7-78A6-0D77-76CD-B7D305A3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311D2-988D-B96C-4332-F0BFD57D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32D4F-A9D2-D529-11E4-5EC7866A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95C0B-061C-60A3-43AE-2FA02DC5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40480-B465-47DB-4B39-DBCAC918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8BB7-6304-7263-4B16-F10D8964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F520-AB13-40DC-A806-59E069D0C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98EEE-59AA-1ACD-31B9-A06EDF605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10AFE-36B0-632F-8E97-6AF0E0E4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F3730-274A-822A-94CE-B702803E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793C5-6886-9E44-BDC9-9F876F56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0995-D520-804A-06B0-47A67BBB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2F16C-3966-D940-A760-042E69786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E4EE8-1886-5509-1F31-F4F567372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F2631-217D-AA9C-6AFA-143C4D14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1F07E-07F2-3315-37C9-D763C3D1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3708A-57A3-759A-F2CB-0F8C6E66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3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FE399-67FA-A41C-DA2F-5E3EE11F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0688-8F31-82E2-E648-B0B664D8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9FA3-7628-BAEA-C5F6-6788E5AF1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48696F-1732-435A-B386-7E43F022A96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9F4B-6786-6199-89ED-C43204303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9DF13-22AD-B5F9-99F2-F8EDACB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4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DF9E78A-D897-355C-B154-05915A5A6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t="6841" r="9463" b="57793"/>
          <a:stretch/>
        </p:blipFill>
        <p:spPr>
          <a:xfrm>
            <a:off x="2461097" y="0"/>
            <a:ext cx="7830767" cy="3431921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EBD38-BC9C-E63A-D4FF-50D7EFF78EA6}"/>
              </a:ext>
            </a:extLst>
          </p:cNvPr>
          <p:cNvSpPr txBox="1"/>
          <p:nvPr/>
        </p:nvSpPr>
        <p:spPr>
          <a:xfrm>
            <a:off x="3089023" y="3114309"/>
            <a:ext cx="6813734" cy="2060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Emergent Inflation-Deflation Cycles from Minimalistic Wage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AE52-ED77-8EC5-96B8-04FCFA28ADD0}"/>
              </a:ext>
            </a:extLst>
          </p:cNvPr>
          <p:cNvSpPr txBox="1"/>
          <p:nvPr/>
        </p:nvSpPr>
        <p:spPr>
          <a:xfrm>
            <a:off x="3089023" y="4758284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Or: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What happens when a physicist claims to know better than the economists, without really knowing economics.</a:t>
            </a:r>
          </a:p>
        </p:txBody>
      </p:sp>
    </p:spTree>
    <p:extLst>
      <p:ext uri="{BB962C8B-B14F-4D97-AF65-F5344CB8AC3E}">
        <p14:creationId xmlns:p14="http://schemas.microsoft.com/office/powerpoint/2010/main" val="360272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0290-FBF7-FA3C-BC2C-4B00FD61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F42803-9E4A-BD6F-E3C1-5CFF15D2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697267" y="1609983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02DE2-7D4C-DCD1-8DD9-4A68362D1A7F}"/>
              </a:ext>
            </a:extLst>
          </p:cNvPr>
          <p:cNvSpPr txBox="1"/>
          <p:nvPr/>
        </p:nvSpPr>
        <p:spPr>
          <a:xfrm>
            <a:off x="528320" y="576015"/>
            <a:ext cx="1137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 produces one unit of output for the company…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1DAA201-626E-5FF3-FE27-9DE31C20949A}"/>
              </a:ext>
            </a:extLst>
          </p:cNvPr>
          <p:cNvSpPr/>
          <p:nvPr/>
        </p:nvSpPr>
        <p:spPr>
          <a:xfrm>
            <a:off x="2438400" y="1491536"/>
            <a:ext cx="5861254" cy="3535680"/>
          </a:xfrm>
          <a:prstGeom prst="arc">
            <a:avLst>
              <a:gd name="adj1" fmla="val 11403457"/>
              <a:gd name="adj2" fmla="val 20459778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and lamp on a desk&#10;&#10;AI-generated content may be incorrect.">
            <a:extLst>
              <a:ext uri="{FF2B5EF4-FFF2-40B4-BE49-F238E27FC236}">
                <a16:creationId xmlns:a16="http://schemas.microsoft.com/office/drawing/2014/main" id="{949F2A24-8B6F-FE28-BF41-3582F6E9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7219" y="2605295"/>
            <a:ext cx="1854280" cy="2781420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7CB4BDF4-137A-6A21-961A-2BFF7039D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/>
        </p:blipFill>
        <p:spPr>
          <a:xfrm>
            <a:off x="1402081" y="2977396"/>
            <a:ext cx="878086" cy="1699088"/>
          </a:xfrm>
        </p:spPr>
      </p:pic>
    </p:spTree>
    <p:extLst>
      <p:ext uri="{BB962C8B-B14F-4D97-AF65-F5344CB8AC3E}">
        <p14:creationId xmlns:p14="http://schemas.microsoft.com/office/powerpoint/2010/main" val="236579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0047A-4747-6ADB-B2AA-C9AE8F45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7B896A-D5A1-F88A-3C83-45C7C9E33F62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2921-BE6E-E24A-5D4F-71AF818762E6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07A31D-4F57-697C-3347-521B4B176E79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57E7EE60-8652-0B33-E774-402D2BAB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DA1658-2073-C431-A2A9-8B463C743DB1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E2BC7D9-F307-9116-CFF0-E45EE05C1543}"/>
              </a:ext>
            </a:extLst>
          </p:cNvPr>
          <p:cNvSpPr/>
          <p:nvPr/>
        </p:nvSpPr>
        <p:spPr>
          <a:xfrm>
            <a:off x="106238" y="3429000"/>
            <a:ext cx="5529631" cy="2936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5274-89F7-FDFE-4684-229F87C0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EE88BC-7AB1-CC01-5F66-E5A24A937A56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ED2CE-A1F7-3D02-DF46-407BD6A584C3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7F51C6-3BD2-E3D6-38F4-B6D92E209897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173430CA-D523-7DD8-0CF4-F864BD21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183ECD-E6D4-F180-4113-72D2B043B252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799679-EE58-3BD8-5386-D15CA84262B6}"/>
              </a:ext>
            </a:extLst>
          </p:cNvPr>
          <p:cNvSpPr/>
          <p:nvPr/>
        </p:nvSpPr>
        <p:spPr>
          <a:xfrm>
            <a:off x="106238" y="3912577"/>
            <a:ext cx="5529631" cy="2453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0181-71DA-892D-2175-021079A0F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6E05A-6A8E-C8E4-D41F-51C73AF68339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09406-AD34-35EE-E237-9EA7BDD847F6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81A217-0D7B-BD29-7401-550AEE8F7083}"/>
              </a:ext>
            </a:extLst>
          </p:cNvPr>
          <p:cNvGrpSpPr/>
          <p:nvPr/>
        </p:nvGrpSpPr>
        <p:grpSpPr>
          <a:xfrm>
            <a:off x="5725356" y="152655"/>
            <a:ext cx="6360405" cy="6552681"/>
            <a:chOff x="3063972" y="645791"/>
            <a:chExt cx="6064053" cy="6247378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8053915-EC24-6FD8-1367-796611625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1"/>
              <a:ext cx="6064053" cy="6012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D2B5C0-FD54-AFA0-34DF-197DE1F739CB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5E0773-F5D1-02C3-1F6A-60217BD71A82}"/>
              </a:ext>
            </a:extLst>
          </p:cNvPr>
          <p:cNvSpPr/>
          <p:nvPr/>
        </p:nvSpPr>
        <p:spPr>
          <a:xfrm>
            <a:off x="106238" y="6123520"/>
            <a:ext cx="5529631" cy="242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5CC8B-0507-E771-C86B-1573255F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EA89AF-F11D-0899-EA09-1AF730EF6D74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4D498C4A-8C62-122A-1DDD-24DF95C1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BFB8C1-FC3E-675E-7C12-27D36BBB341B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0B4B37-C01C-4581-6B53-AD275100E1FB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25B5E-553F-15D0-8D02-32C7E895B2C7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0BA5F-0C58-DE7B-804C-A62C5BE3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E4863A-6EF0-AAF0-2076-30179F69052B}"/>
              </a:ext>
            </a:extLst>
          </p:cNvPr>
          <p:cNvSpPr/>
          <p:nvPr/>
        </p:nvSpPr>
        <p:spPr>
          <a:xfrm>
            <a:off x="106238" y="1345223"/>
            <a:ext cx="5529631" cy="50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657A-C3D3-3B8E-4D40-45C12A66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F7E5E1-DA40-7C2F-4F8F-5FE80A818B46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300653B-C5E3-7888-1AF9-4E18B42F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60FE79-1345-5A1C-E3E1-C2C4D2924370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CA73FB-0380-8B3C-A6E4-02A2F9534515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50D40-FA31-2DBF-505E-6210705E70BD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D53B-2328-A036-3925-40203737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ECCC6-86C6-0234-6EE9-0547DDE92342}"/>
              </a:ext>
            </a:extLst>
          </p:cNvPr>
          <p:cNvSpPr/>
          <p:nvPr/>
        </p:nvSpPr>
        <p:spPr>
          <a:xfrm>
            <a:off x="106238" y="3015762"/>
            <a:ext cx="5529631" cy="334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1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A230-CC6D-1EC7-8C24-F02EE3884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C9414D-3C08-3D55-15B5-B7C35572BB42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DD5B39E-E8B9-0ABA-1396-8F0B0C4F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E0AD12-4385-222D-E86E-24A44F20FF21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629796-EF10-E767-1B8B-434FFD49E455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F0733-DD91-BA6F-2B48-5F8F7674BA70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7C598-3C90-9E94-76B8-E6373976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5A7245-9C9C-301A-4C90-992C789BF7B8}"/>
              </a:ext>
            </a:extLst>
          </p:cNvPr>
          <p:cNvSpPr/>
          <p:nvPr/>
        </p:nvSpPr>
        <p:spPr>
          <a:xfrm>
            <a:off x="106238" y="3490546"/>
            <a:ext cx="5529631" cy="287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3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CD5F-F931-E54D-F128-55CE849D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0D8563-441E-45DA-6506-57ADAEBB19E9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7E111AD-1020-FBFD-6EA6-1F6976150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8ADA85-FBC5-8C04-A11A-7DC31452A3E7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ED3FCD-D51A-3B6F-8C45-962507D6A661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214A7-77BF-4525-D0BC-14EC26182A86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 i.e. high diversity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980C5-742D-89E6-5F1C-489DC538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9C585F-6CE9-3C36-BD88-CE4A82BDBDF5}"/>
              </a:ext>
            </a:extLst>
          </p:cNvPr>
          <p:cNvSpPr/>
          <p:nvPr/>
        </p:nvSpPr>
        <p:spPr>
          <a:xfrm>
            <a:off x="106238" y="5692633"/>
            <a:ext cx="5529631" cy="6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158BF-F59B-10AE-6F81-6CC35B61AC40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company trajectory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1918C69-085C-B068-3DF7-9DF0BC9B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6" y="1181466"/>
            <a:ext cx="11353068" cy="56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F663B-6AC9-2E51-9427-9BD2371F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371EB6-33CA-44FC-D44B-CFF456103F9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company trajectory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E84FA59-8F83-4112-F5C3-B0FDCF1E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6" y="1181466"/>
            <a:ext cx="11353068" cy="56765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293372-6EAA-61EC-5C33-FE13814864CD}"/>
              </a:ext>
            </a:extLst>
          </p:cNvPr>
          <p:cNvSpPr/>
          <p:nvPr/>
        </p:nvSpPr>
        <p:spPr>
          <a:xfrm>
            <a:off x="2620108" y="1116623"/>
            <a:ext cx="879231" cy="879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EAB8F3-48A5-6681-5D23-0B51AC57E195}"/>
              </a:ext>
            </a:extLst>
          </p:cNvPr>
          <p:cNvSpPr/>
          <p:nvPr/>
        </p:nvSpPr>
        <p:spPr>
          <a:xfrm>
            <a:off x="8436864" y="1192287"/>
            <a:ext cx="682519" cy="727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44B30C-1B58-6AF5-5738-565BFB42818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</p:spTree>
    <p:extLst>
      <p:ext uri="{BB962C8B-B14F-4D97-AF65-F5344CB8AC3E}">
        <p14:creationId xmlns:p14="http://schemas.microsoft.com/office/powerpoint/2010/main" val="184506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DFA7A-EC34-27B3-E63C-4E7E8E54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E277FE-1425-A274-B6FE-37994F21B9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697267" y="1609983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ADED6-C505-0DD4-FEF6-0E0C5515374A}"/>
              </a:ext>
            </a:extLst>
          </p:cNvPr>
          <p:cNvSpPr txBox="1"/>
          <p:nvPr/>
        </p:nvSpPr>
        <p:spPr>
          <a:xfrm>
            <a:off x="528320" y="576015"/>
            <a:ext cx="1137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 produces one unit of output for the company…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0BE5047-1145-3C9D-28F3-04A6C3563E20}"/>
              </a:ext>
            </a:extLst>
          </p:cNvPr>
          <p:cNvSpPr/>
          <p:nvPr/>
        </p:nvSpPr>
        <p:spPr>
          <a:xfrm>
            <a:off x="2438400" y="1491536"/>
            <a:ext cx="5861254" cy="3535680"/>
          </a:xfrm>
          <a:prstGeom prst="arc">
            <a:avLst>
              <a:gd name="adj1" fmla="val 11403457"/>
              <a:gd name="adj2" fmla="val 20459778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and lamp on a desk&#10;&#10;AI-generated content may be incorrect.">
            <a:extLst>
              <a:ext uri="{FF2B5EF4-FFF2-40B4-BE49-F238E27FC236}">
                <a16:creationId xmlns:a16="http://schemas.microsoft.com/office/drawing/2014/main" id="{B5D9C650-B291-D383-B252-6F65E8F0D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7219" y="2605295"/>
            <a:ext cx="1854280" cy="2781420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2D345924-7345-BFD6-FB21-79463BC39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/>
        </p:blipFill>
        <p:spPr>
          <a:xfrm>
            <a:off x="1402081" y="2977396"/>
            <a:ext cx="878086" cy="1699088"/>
          </a:xfr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92A38217-6694-F993-F2E1-9D861EC1BEE5}"/>
              </a:ext>
            </a:extLst>
          </p:cNvPr>
          <p:cNvSpPr/>
          <p:nvPr/>
        </p:nvSpPr>
        <p:spPr>
          <a:xfrm flipH="1" flipV="1">
            <a:off x="2418845" y="3719354"/>
            <a:ext cx="5978903" cy="2175628"/>
          </a:xfrm>
          <a:prstGeom prst="arc">
            <a:avLst>
              <a:gd name="adj1" fmla="val 11432023"/>
              <a:gd name="adj2" fmla="val 21194497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2F97-9C7A-C72A-33E3-4BFD1026CFB9}"/>
              </a:ext>
            </a:extLst>
          </p:cNvPr>
          <p:cNvSpPr txBox="1"/>
          <p:nvPr/>
        </p:nvSpPr>
        <p:spPr>
          <a:xfrm>
            <a:off x="3543936" y="602964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… And is paid for the work 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48321-F273-CA84-AEFD-50B03398E2B1}"/>
              </a:ext>
            </a:extLst>
          </p:cNvPr>
          <p:cNvSpPr txBox="1"/>
          <p:nvPr/>
        </p:nvSpPr>
        <p:spPr>
          <a:xfrm>
            <a:off x="5004553" y="4766666"/>
            <a:ext cx="1090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endParaRPr lang="en-US" sz="2800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A77F6-50EE-CFCA-3072-360C3BAD8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40E162-D05D-D541-0011-23A55F9E611C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F110410-A5EB-32D8-918B-E43969004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18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D1FF7-4057-52F1-5CBA-CA48552C833A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5EB8B-BB37-B725-009B-315CD3BECF48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851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D9A6A-3EC5-96CE-14A8-9F400F990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0D27B-3E03-440B-7DF5-5570F91BD432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B25C3EC-35BC-BC7B-0B80-FF18D2718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18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893727-5A89-42F7-DB5B-4A8980170743}"/>
              </a:ext>
            </a:extLst>
          </p:cNvPr>
          <p:cNvSpPr txBox="1"/>
          <p:nvPr/>
        </p:nvSpPr>
        <p:spPr>
          <a:xfrm>
            <a:off x="1031475" y="4228635"/>
            <a:ext cx="7643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Qualitatively agreements: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Fat tails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Heavier left 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074F5-D6B0-B10A-14C4-5A2EB348288E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65023-A96D-C9C7-51BB-094131B80643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520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9F326-D8A6-40E5-09DA-A6C7BBBA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A5F84F-8723-E2A1-CE7A-BAEC443FC09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B26A3FD-3698-D13B-4705-3C2E745E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68676"/>
          <a:stretch/>
        </p:blipFill>
        <p:spPr>
          <a:xfrm>
            <a:off x="0" y="2094913"/>
            <a:ext cx="12192000" cy="181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14856-6CAE-BBE9-97D2-965B152D20E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1A97A-3F7F-D27D-D741-4D969B44B09E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3B4DE-F92C-0F40-6A15-6BCAC77EE5B9}"/>
              </a:ext>
            </a:extLst>
          </p:cNvPr>
          <p:cNvSpPr txBox="1"/>
          <p:nvPr/>
        </p:nvSpPr>
        <p:spPr>
          <a:xfrm>
            <a:off x="1036320" y="4533453"/>
            <a:ext cx="7643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Exponential decay.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Set time scale of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there is also a short time scale!</a:t>
            </a:r>
          </a:p>
        </p:txBody>
      </p:sp>
    </p:spTree>
    <p:extLst>
      <p:ext uri="{BB962C8B-B14F-4D97-AF65-F5344CB8AC3E}">
        <p14:creationId xmlns:p14="http://schemas.microsoft.com/office/powerpoint/2010/main" val="128239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3F88-2C3C-E3A7-0306-C4005A33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37716-C1B0-BA2D-BBDD-1A27E365E22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54EFDB4-7DE7-41C5-483A-D03AAEDA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68676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C2280C-40EF-4E23-AC68-D6296E7F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34" t="21759" b="37942"/>
          <a:stretch/>
        </p:blipFill>
        <p:spPr>
          <a:xfrm>
            <a:off x="875481" y="4086800"/>
            <a:ext cx="6969760" cy="2600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8BD3F-128A-D9EF-2798-28A7CEE98A58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BFBE1-FDBF-E54E-6078-A3A98863CFF6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8434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0F596-CF28-796B-18F7-CD9DFBE4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46FCBA-83C8-1AD6-A40D-F8EED91A8283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1C6D9C10-960B-742C-0C2D-C37859D8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68676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6049A1-99E5-9A1D-6136-6BBF3FC2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34" t="21759" b="37942"/>
          <a:stretch/>
        </p:blipFill>
        <p:spPr>
          <a:xfrm>
            <a:off x="875481" y="4086800"/>
            <a:ext cx="6969760" cy="26009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1BCC6E-F529-47CF-24BC-DDC387ACC2FD}"/>
              </a:ext>
            </a:extLst>
          </p:cNvPr>
          <p:cNvGrpSpPr/>
          <p:nvPr/>
        </p:nvGrpSpPr>
        <p:grpSpPr>
          <a:xfrm>
            <a:off x="8262374" y="4086800"/>
            <a:ext cx="3645973" cy="2672080"/>
            <a:chOff x="10674257" y="4086800"/>
            <a:chExt cx="2096863" cy="1536760"/>
          </a:xfrm>
        </p:grpSpPr>
        <p:pic>
          <p:nvPicPr>
            <p:cNvPr id="5" name="Picture 4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4CD461A4-2635-8053-9DF9-3BF01230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5" r="70136" b="74070"/>
            <a:stretch/>
          </p:blipFill>
          <p:spPr>
            <a:xfrm>
              <a:off x="10674257" y="4151643"/>
              <a:ext cx="2096863" cy="147191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61E66A-C57C-3B61-011A-E16631A9809B}"/>
                </a:ext>
              </a:extLst>
            </p:cNvPr>
            <p:cNvSpPr/>
            <p:nvPr/>
          </p:nvSpPr>
          <p:spPr>
            <a:xfrm>
              <a:off x="11581228" y="4086800"/>
              <a:ext cx="879231" cy="8792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96555C-997B-C222-E91B-2CB16BF87580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6CFFF-D569-F18E-75A0-0B1D8B64A070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3166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5FA56-D0CA-E602-C4CE-025F2BFB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6C3B5-6CC2-C07B-8C7C-229B68CB5EB7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C591E800-0DDB-CB39-B8E9-57D3AD52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9" b="31766"/>
          <a:stretch/>
        </p:blipFill>
        <p:spPr>
          <a:xfrm>
            <a:off x="0" y="1809684"/>
            <a:ext cx="12192000" cy="433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8B76B-1752-2E1E-A477-EA3BAC66E26E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FE171-D5FC-0D6B-5C71-738282C43E1B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631E6-1F66-8652-6389-7F6E85CBF83E}"/>
              </a:ext>
            </a:extLst>
          </p:cNvPr>
          <p:cNvSpPr txBox="1"/>
          <p:nvPr/>
        </p:nvSpPr>
        <p:spPr>
          <a:xfrm>
            <a:off x="944880" y="6144486"/>
            <a:ext cx="1064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Recession: Time from peak to trough</a:t>
            </a:r>
          </a:p>
        </p:txBody>
      </p:sp>
    </p:spTree>
    <p:extLst>
      <p:ext uri="{BB962C8B-B14F-4D97-AF65-F5344CB8AC3E}">
        <p14:creationId xmlns:p14="http://schemas.microsoft.com/office/powerpoint/2010/main" val="324641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06D19-B425-B449-5F67-849A3C53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0C109D-163E-34A0-8EA3-12E358525A2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52D58089-003B-0155-D7FC-22B1A470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9" b="31766"/>
          <a:stretch/>
        </p:blipFill>
        <p:spPr>
          <a:xfrm>
            <a:off x="0" y="1809684"/>
            <a:ext cx="12192000" cy="433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185D8-F285-9A6E-953E-1E696B8A45FF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C0F78-EE83-60ED-5F0D-52A1EF3D54A3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2401D-AD61-8275-09D7-42FDCBFEC278}"/>
              </a:ext>
            </a:extLst>
          </p:cNvPr>
          <p:cNvSpPr txBox="1"/>
          <p:nvPr/>
        </p:nvSpPr>
        <p:spPr>
          <a:xfrm>
            <a:off x="944880" y="6144486"/>
            <a:ext cx="1064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Recession: Time from peak to trough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BFF26-9D36-4130-BBCD-04D44578204B}"/>
              </a:ext>
            </a:extLst>
          </p:cNvPr>
          <p:cNvCxnSpPr/>
          <p:nvPr/>
        </p:nvCxnSpPr>
        <p:spPr>
          <a:xfrm flipV="1">
            <a:off x="9337431" y="1397977"/>
            <a:ext cx="1195754" cy="209256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05AA0F-C4A1-186A-533F-FDA945556005}"/>
              </a:ext>
            </a:extLst>
          </p:cNvPr>
          <p:cNvSpPr txBox="1"/>
          <p:nvPr/>
        </p:nvSpPr>
        <p:spPr>
          <a:xfrm>
            <a:off x="9170893" y="848646"/>
            <a:ext cx="3683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peak-peak</a:t>
            </a:r>
            <a:endParaRPr lang="en-US" sz="3600" i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D94B-0573-60FF-7AAD-E76EB08A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1583D-08F2-1471-07B8-6168645288B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04BFA8B5-7C1F-802B-6528-87C0BFA4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6" b="16092"/>
          <a:stretch/>
        </p:blipFill>
        <p:spPr>
          <a:xfrm>
            <a:off x="0" y="2094913"/>
            <a:ext cx="12192000" cy="181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3BE73-CF16-2459-1028-2D9C44233D1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9D0F8-3CC4-C303-B880-ADECBC30A36F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5228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AEAF2-180F-19E1-6515-B28E36A7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BE04E-1D63-70C6-72B6-197CE89CC5D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81FA4616-A52C-B47A-5881-21DC23AFB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6" b="16092"/>
          <a:stretch/>
        </p:blipFill>
        <p:spPr>
          <a:xfrm>
            <a:off x="0" y="2094913"/>
            <a:ext cx="12192000" cy="181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521C-A2A8-8191-3350-24FBC985DAD5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2CC1A-6D7C-A477-C11A-32F7D2B7B656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5384D-3BDC-AB27-57A3-0837C570299E}"/>
              </a:ext>
            </a:extLst>
          </p:cNvPr>
          <p:cNvSpPr txBox="1"/>
          <p:nvPr/>
        </p:nvSpPr>
        <p:spPr>
          <a:xfrm>
            <a:off x="1036320" y="4533453"/>
            <a:ext cx="784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Not a good match 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.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Peak at mean (W/N=20).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Does get more power-law like for higher    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B0E42-D12F-7DBB-0354-430B66F1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03" y="5694647"/>
            <a:ext cx="389239" cy="2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9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4EDE4-D947-191E-66F7-B22E3B69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7134F-0FBF-650C-30FC-A4BE31E8C796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0FE3C07-89F8-C6D3-1472-B0568FBA5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0732B-E5AA-617E-9C6B-E4D18F10EFEF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16FD3-A4E7-BD46-2D18-C312A1C396CC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50FA9-4592-F79A-B087-688295E64EAB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F6729-65BB-8AC3-DCCF-255569F759FB}"/>
              </a:ext>
            </a:extLst>
          </p:cNvPr>
          <p:cNvSpPr/>
          <p:nvPr/>
        </p:nvSpPr>
        <p:spPr>
          <a:xfrm>
            <a:off x="606827" y="4404947"/>
            <a:ext cx="9311054" cy="216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2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86C3-AF4F-0C78-E979-0926A54E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4E4EF-8974-1984-B6BC-6EB47323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999293" y="3127296"/>
            <a:ext cx="950372" cy="183896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82438-1B0D-F54B-199B-0035E71C90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138227" y="1779607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ECD2E4-A9F6-CEFF-3688-B30F09D6F6D4}"/>
              </a:ext>
            </a:extLst>
          </p:cNvPr>
          <p:cNvSpPr txBox="1"/>
          <p:nvPr/>
        </p:nvSpPr>
        <p:spPr>
          <a:xfrm>
            <a:off x="559474" y="452639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company sells Alice’s output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14719A-E17C-83C4-7781-D8158D28DB5E}"/>
              </a:ext>
            </a:extLst>
          </p:cNvPr>
          <p:cNvGrpSpPr/>
          <p:nvPr/>
        </p:nvGrpSpPr>
        <p:grpSpPr>
          <a:xfrm>
            <a:off x="5409133" y="2250896"/>
            <a:ext cx="6644640" cy="2911495"/>
            <a:chOff x="5409133" y="2250896"/>
            <a:chExt cx="6644640" cy="29114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878984-B022-8D17-800B-7B5F1F0B2902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2346960" y="2875280"/>
              <a:chExt cx="7559040" cy="331216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B207EAE-06BF-5A0A-B490-E59B92473289}"/>
                  </a:ext>
                </a:extLst>
              </p:cNvPr>
              <p:cNvGrpSpPr/>
              <p:nvPr/>
            </p:nvGrpSpPr>
            <p:grpSpPr>
              <a:xfrm>
                <a:off x="2857500" y="3728720"/>
                <a:ext cx="6477000" cy="1549400"/>
                <a:chOff x="1778000" y="2794000"/>
                <a:chExt cx="6477000" cy="1549400"/>
              </a:xfrm>
            </p:grpSpPr>
            <p:pic>
              <p:nvPicPr>
                <p:cNvPr id="9" name="Picture 8" descr="A line art of people and money&#10;&#10;AI-generated content may be incorrect.">
                  <a:extLst>
                    <a:ext uri="{FF2B5EF4-FFF2-40B4-BE49-F238E27FC236}">
                      <a16:creationId xmlns:a16="http://schemas.microsoft.com/office/drawing/2014/main" id="{7EF3CA32-24F4-2B56-0456-B1E17249D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6364" t="40867" r="26414" b="36539"/>
                <a:stretch/>
              </p:blipFill>
              <p:spPr>
                <a:xfrm>
                  <a:off x="1778000" y="2794000"/>
                  <a:ext cx="2159000" cy="15494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line art of people and money&#10;&#10;AI-generated content may be incorrect.">
                  <a:extLst>
                    <a:ext uri="{FF2B5EF4-FFF2-40B4-BE49-F238E27FC236}">
                      <a16:creationId xmlns:a16="http://schemas.microsoft.com/office/drawing/2014/main" id="{22116B11-0875-1F46-1B06-2FF58D839F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6364" t="40867" r="26414" b="36539"/>
                <a:stretch/>
              </p:blipFill>
              <p:spPr>
                <a:xfrm>
                  <a:off x="3937000" y="2794000"/>
                  <a:ext cx="2159000" cy="15494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line art of people and money&#10;&#10;AI-generated content may be incorrect.">
                  <a:extLst>
                    <a:ext uri="{FF2B5EF4-FFF2-40B4-BE49-F238E27FC236}">
                      <a16:creationId xmlns:a16="http://schemas.microsoft.com/office/drawing/2014/main" id="{394C5196-3A17-9B23-718E-FCE125B6E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6364" t="40867" r="26414" b="36539"/>
                <a:stretch/>
              </p:blipFill>
              <p:spPr>
                <a:xfrm>
                  <a:off x="6096000" y="2794000"/>
                  <a:ext cx="2159000" cy="1549400"/>
                </a:xfrm>
                <a:prstGeom prst="rect">
                  <a:avLst/>
                </a:prstGeom>
              </p:spPr>
            </p:pic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0A3D693-24E3-11DF-04D6-8EB54A881B5C}"/>
                  </a:ext>
                </a:extLst>
              </p:cNvPr>
              <p:cNvSpPr/>
              <p:nvPr/>
            </p:nvSpPr>
            <p:spPr>
              <a:xfrm>
                <a:off x="2346960" y="2875280"/>
                <a:ext cx="7559040" cy="3312160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31E9FA-821D-5555-F790-F8142E90DF7C}"/>
                </a:ext>
              </a:extLst>
            </p:cNvPr>
            <p:cNvSpPr txBox="1"/>
            <p:nvPr/>
          </p:nvSpPr>
          <p:spPr>
            <a:xfrm>
              <a:off x="7487567" y="2416322"/>
              <a:ext cx="2360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Consumers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6CA33B8-75AB-0152-5646-58CC0F7C95FC}"/>
              </a:ext>
            </a:extLst>
          </p:cNvPr>
          <p:cNvSpPr txBox="1"/>
          <p:nvPr/>
        </p:nvSpPr>
        <p:spPr>
          <a:xfrm>
            <a:off x="4402825" y="1620165"/>
            <a:ext cx="1259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$</a:t>
            </a:r>
            <a:endParaRPr lang="en-US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9171CE3-55C9-DAC3-BFB3-D6897CD2A43F}"/>
              </a:ext>
            </a:extLst>
          </p:cNvPr>
          <p:cNvSpPr/>
          <p:nvPr/>
        </p:nvSpPr>
        <p:spPr>
          <a:xfrm flipH="1">
            <a:off x="3597694" y="1720618"/>
            <a:ext cx="2870103" cy="1677904"/>
          </a:xfrm>
          <a:prstGeom prst="arc">
            <a:avLst>
              <a:gd name="adj1" fmla="val 11403457"/>
              <a:gd name="adj2" fmla="val 21045602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3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A9D8-21CB-B225-DDC0-A2215AC3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E4540-AEA4-5D2B-5180-9EF533626FAD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A4680C97-0F29-790B-A5B7-481FE64D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07CCB-830E-AA6F-C832-57D5E4638A3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01D42-2CF7-B4D3-0CFF-E89AB830AACF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D8A1E-654C-CC1E-7CEE-0EBEFD7E9FDB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121ED-AEB3-AA28-F01C-05A117C98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C49BC-AEA7-059E-9DC2-790F36B0E7ED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1D4F4F-4388-4E98-5035-C55F855B58A2}"/>
              </a:ext>
            </a:extLst>
          </p:cNvPr>
          <p:cNvSpPr/>
          <p:nvPr/>
        </p:nvSpPr>
        <p:spPr>
          <a:xfrm>
            <a:off x="606827" y="4404947"/>
            <a:ext cx="9311054" cy="216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99845-1B30-D474-81FF-CE710275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48A89-E35B-16F1-2DBF-62D722FE039E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8F7D6BFF-E4C7-28D6-E93A-BF160432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CBCD29-9A6F-BE26-DEEE-D0DBAEB09607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3CDEF-5639-E176-D011-CAD31DF0CC7A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23E4C-83E3-EFD8-3803-6578A6621BD4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2CB24-1D3B-3ACF-1C46-9C9D5523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50C91D-0E79-0503-F5F0-46F23E986045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90E54-D77C-C717-B3A4-D4CB6A76BEBF}"/>
              </a:ext>
            </a:extLst>
          </p:cNvPr>
          <p:cNvCxnSpPr>
            <a:cxnSpLocks/>
          </p:cNvCxnSpPr>
          <p:nvPr/>
        </p:nvCxnSpPr>
        <p:spPr>
          <a:xfrm flipV="1">
            <a:off x="6396385" y="1296778"/>
            <a:ext cx="268184" cy="711254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1F4C40-80EF-BE98-42FB-83C2A9EC3727}"/>
              </a:ext>
            </a:extLst>
          </p:cNvPr>
          <p:cNvSpPr txBox="1"/>
          <p:nvPr/>
        </p:nvSpPr>
        <p:spPr>
          <a:xfrm>
            <a:off x="6096000" y="904322"/>
            <a:ext cx="24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Monthly inflation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A59233-E8CC-6A7B-A047-3702D2CE8BFC}"/>
              </a:ext>
            </a:extLst>
          </p:cNvPr>
          <p:cNvSpPr/>
          <p:nvPr/>
        </p:nvSpPr>
        <p:spPr>
          <a:xfrm>
            <a:off x="606827" y="4404947"/>
            <a:ext cx="9311054" cy="216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73CF-C0F4-25B0-C316-660D76C1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8D96AF-AA9A-E69D-8D78-01E4C5567CC2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F9D8C651-04ED-6A82-3CDC-2FAD9B6C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994F9-0C35-F709-E28C-A0F25DEAEC7A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1F0D0-381F-E41B-41F7-89504EF9A2FB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2CC47-A4E4-55C0-6E12-2729D516C83A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3D11B-7E72-C7B6-851E-DA2077C9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83D6F-95A9-A795-BA31-42568D3185E6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1A57AC-3BAC-0238-7877-C23B79E22878}"/>
              </a:ext>
            </a:extLst>
          </p:cNvPr>
          <p:cNvCxnSpPr>
            <a:cxnSpLocks/>
          </p:cNvCxnSpPr>
          <p:nvPr/>
        </p:nvCxnSpPr>
        <p:spPr>
          <a:xfrm flipV="1">
            <a:off x="6396385" y="1296778"/>
            <a:ext cx="268184" cy="711254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CF3A82-F05B-B352-8D84-AAF40651FAED}"/>
              </a:ext>
            </a:extLst>
          </p:cNvPr>
          <p:cNvSpPr txBox="1"/>
          <p:nvPr/>
        </p:nvSpPr>
        <p:spPr>
          <a:xfrm>
            <a:off x="6096000" y="904322"/>
            <a:ext cx="24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Monthly inflation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6E096-8E92-1FBD-20FC-DA27DFEDE135}"/>
              </a:ext>
            </a:extLst>
          </p:cNvPr>
          <p:cNvSpPr/>
          <p:nvPr/>
        </p:nvSpPr>
        <p:spPr>
          <a:xfrm>
            <a:off x="606827" y="5358993"/>
            <a:ext cx="9311054" cy="1213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8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1BB2-93CD-48F2-1467-51E4FDD7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6B213-3A21-8AF3-1B24-760FD96E8F97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6EECB0B3-B919-508A-CFB0-2D34F1A6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2EDEB-4A22-6278-1E65-3E29C4E8CAA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268F9-BA89-60D9-6A62-16352EF1176F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E7D71-BD68-1416-1700-AAD88C3CDEA7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99CBCA-4B90-77FB-4781-DB066CE3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3A52C6-AEB5-72CC-125C-C65E1664333A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16F5D-1664-DA08-44F7-5D960FB97FC7}"/>
              </a:ext>
            </a:extLst>
          </p:cNvPr>
          <p:cNvCxnSpPr>
            <a:cxnSpLocks/>
          </p:cNvCxnSpPr>
          <p:nvPr/>
        </p:nvCxnSpPr>
        <p:spPr>
          <a:xfrm flipV="1">
            <a:off x="6396385" y="1296778"/>
            <a:ext cx="268184" cy="711254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F20A8E-6962-1A90-8940-DA0DDF5BDD1D}"/>
              </a:ext>
            </a:extLst>
          </p:cNvPr>
          <p:cNvSpPr txBox="1"/>
          <p:nvPr/>
        </p:nvSpPr>
        <p:spPr>
          <a:xfrm>
            <a:off x="6096000" y="904322"/>
            <a:ext cx="24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Monthly inflation</a:t>
            </a:r>
          </a:p>
        </p:txBody>
      </p:sp>
    </p:spTree>
    <p:extLst>
      <p:ext uri="{BB962C8B-B14F-4D97-AF65-F5344CB8AC3E}">
        <p14:creationId xmlns:p14="http://schemas.microsoft.com/office/powerpoint/2010/main" val="228814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212B-AF3A-E851-6586-1148552C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1F44B6-1494-CED8-DA78-9648BCE8D8E6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ED23BAE2-C0C3-E9E3-7557-A260BCF0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1" b="31766"/>
          <a:stretch/>
        </p:blipFill>
        <p:spPr>
          <a:xfrm>
            <a:off x="604520" y="1130060"/>
            <a:ext cx="10982960" cy="57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9F60-DF13-C835-ACEB-DEE7433E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69943-420E-15E3-3DA6-76BE73F2051E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175B0-2DD1-D118-5F9A-AAF5798AAB96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5CC07E-E102-FF47-1330-7E3E5EEB5F2E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68E9DC-CFE5-9BF3-08BF-B9B8141B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F5408D-63A7-EDE5-3536-56E682C5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D86358-B4DB-BCEF-8647-E89F07E95F97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73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95D8-CACB-2CED-DCDB-1129EC6D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0DC76-739D-BD63-8873-E72C289C4DFA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3A4EE-E5A0-7612-B2F3-DF9F947AE17D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A3079B-B71F-1A80-44EB-6B567FB6AC53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C96AA-513C-AFB9-A4BB-E2B7A1AC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EA095-34E7-9471-7BAD-F412C4F48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8961EA-DA2A-5EA3-17C0-2832C37C8562}"/>
              </a:ext>
            </a:extLst>
          </p:cNvPr>
          <p:cNvSpPr txBox="1"/>
          <p:nvPr/>
        </p:nvSpPr>
        <p:spPr>
          <a:xfrm>
            <a:off x="2908430" y="393624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Ratio: model / data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19D35-2F1C-EE11-1F80-88A7804F1774}"/>
              </a:ext>
            </a:extLst>
          </p:cNvPr>
          <p:cNvGrpSpPr/>
          <p:nvPr/>
        </p:nvGrpSpPr>
        <p:grpSpPr>
          <a:xfrm>
            <a:off x="1905291" y="4540435"/>
            <a:ext cx="8864280" cy="928735"/>
            <a:chOff x="1905291" y="3983734"/>
            <a:chExt cx="8864280" cy="928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A469EA-A778-9702-9D4A-3A3A365A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234" b="14916"/>
            <a:stretch/>
          </p:blipFill>
          <p:spPr>
            <a:xfrm>
              <a:off x="1905291" y="4607343"/>
              <a:ext cx="8864280" cy="3051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C2B7D5-0BBB-30C4-09CF-9C20A8D1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692" b="25682"/>
            <a:stretch/>
          </p:blipFill>
          <p:spPr>
            <a:xfrm>
              <a:off x="1905291" y="3983734"/>
              <a:ext cx="8864280" cy="658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820CE0-FC39-BE98-C2CA-C6D4C4D9D1F7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6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CBB94-E62A-0081-16D3-02FE2A326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336EDB-3F37-C382-DA50-0AA369566CCC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9C54E-3CF3-9EB8-3A06-FAB6BE0921F2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1B8678-ABAB-6CFF-C52B-442342478C5E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EC1EA5-EA67-4067-C394-F6904196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04081A-9CE3-FEBA-BEBB-773549462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1ABD78-FC91-1AF7-5734-D20C2F488DE5}"/>
              </a:ext>
            </a:extLst>
          </p:cNvPr>
          <p:cNvSpPr txBox="1"/>
          <p:nvPr/>
        </p:nvSpPr>
        <p:spPr>
          <a:xfrm>
            <a:off x="2908430" y="393624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Ratio: model / data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61CFAF-56EE-812B-72EA-4271850D3E9E}"/>
              </a:ext>
            </a:extLst>
          </p:cNvPr>
          <p:cNvGrpSpPr/>
          <p:nvPr/>
        </p:nvGrpSpPr>
        <p:grpSpPr>
          <a:xfrm>
            <a:off x="1905291" y="4540435"/>
            <a:ext cx="8864280" cy="928735"/>
            <a:chOff x="1905291" y="3983734"/>
            <a:chExt cx="8864280" cy="928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9957C4-8FCD-9A92-A39C-FF38B6DD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234" b="14916"/>
            <a:stretch/>
          </p:blipFill>
          <p:spPr>
            <a:xfrm>
              <a:off x="1905291" y="4607343"/>
              <a:ext cx="8864280" cy="3051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BF47F6-C97A-4F1C-E542-2DE4D638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692" b="25682"/>
            <a:stretch/>
          </p:blipFill>
          <p:spPr>
            <a:xfrm>
              <a:off x="1905291" y="3983734"/>
              <a:ext cx="8864280" cy="658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107A34-597D-0947-4530-E96D6C16A2E9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E561-FEA0-F844-E68A-194CFD7BBB54}"/>
              </a:ext>
            </a:extLst>
          </p:cNvPr>
          <p:cNvSpPr/>
          <p:nvPr/>
        </p:nvSpPr>
        <p:spPr>
          <a:xfrm>
            <a:off x="3667328" y="5134860"/>
            <a:ext cx="4260715" cy="4390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ACB45-0391-659F-11F4-500A9F475502}"/>
              </a:ext>
            </a:extLst>
          </p:cNvPr>
          <p:cNvSpPr txBox="1"/>
          <p:nvPr/>
        </p:nvSpPr>
        <p:spPr>
          <a:xfrm>
            <a:off x="2274119" y="564515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Roughly the same</a:t>
            </a:r>
          </a:p>
        </p:txBody>
      </p:sp>
    </p:spTree>
    <p:extLst>
      <p:ext uri="{BB962C8B-B14F-4D97-AF65-F5344CB8AC3E}">
        <p14:creationId xmlns:p14="http://schemas.microsoft.com/office/powerpoint/2010/main" val="309619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E6083-1199-B250-541E-66A3517B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05EC5-78EF-0465-7EE4-DA5DBC24640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EECD7-EF02-0D23-C4B8-0CB564E87BE6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015B5-3C33-C7D6-0E94-070148F17E7E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E566C6-4B6B-A0FB-1852-06231B0F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D79153-6BB2-841B-9FC8-8DD57BE3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8AA058-3BA7-FB47-E4D5-133DBE47BC8A}"/>
              </a:ext>
            </a:extLst>
          </p:cNvPr>
          <p:cNvSpPr txBox="1"/>
          <p:nvPr/>
        </p:nvSpPr>
        <p:spPr>
          <a:xfrm>
            <a:off x="2908430" y="393624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Ratio: model / data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8F168-3162-A7DE-88D9-E3168534DEC9}"/>
              </a:ext>
            </a:extLst>
          </p:cNvPr>
          <p:cNvGrpSpPr/>
          <p:nvPr/>
        </p:nvGrpSpPr>
        <p:grpSpPr>
          <a:xfrm>
            <a:off x="1905291" y="4540435"/>
            <a:ext cx="8864280" cy="928735"/>
            <a:chOff x="1905291" y="3983734"/>
            <a:chExt cx="8864280" cy="928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B989E1-84A3-DC31-535F-51183DA36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234" b="14916"/>
            <a:stretch/>
          </p:blipFill>
          <p:spPr>
            <a:xfrm>
              <a:off x="1905291" y="4607343"/>
              <a:ext cx="8864280" cy="3051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FACE93-EB2B-238D-2BE5-DDEAE9AF2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692" b="25682"/>
            <a:stretch/>
          </p:blipFill>
          <p:spPr>
            <a:xfrm>
              <a:off x="1905291" y="3983734"/>
              <a:ext cx="8864280" cy="658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B4E88F-A970-0282-BE37-7FF7105725DC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34133-AE23-F10D-2FA3-6B02D72F96D2}"/>
              </a:ext>
            </a:extLst>
          </p:cNvPr>
          <p:cNvSpPr/>
          <p:nvPr/>
        </p:nvSpPr>
        <p:spPr>
          <a:xfrm>
            <a:off x="3667328" y="5134860"/>
            <a:ext cx="4260715" cy="4390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C966C-88BE-5168-4A0E-E4D82681DA3C}"/>
              </a:ext>
            </a:extLst>
          </p:cNvPr>
          <p:cNvSpPr txBox="1"/>
          <p:nvPr/>
        </p:nvSpPr>
        <p:spPr>
          <a:xfrm>
            <a:off x="2274119" y="564515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Roughly the same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181F0-22B2-116C-0B62-467351498AF0}"/>
              </a:ext>
            </a:extLst>
          </p:cNvPr>
          <p:cNvSpPr/>
          <p:nvPr/>
        </p:nvSpPr>
        <p:spPr>
          <a:xfrm>
            <a:off x="9255335" y="5141129"/>
            <a:ext cx="549700" cy="4328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BE74E-9EF6-D45F-F1F7-4F6752521A1A}"/>
              </a:ext>
            </a:extLst>
          </p:cNvPr>
          <p:cNvSpPr txBox="1"/>
          <p:nvPr/>
        </p:nvSpPr>
        <p:spPr>
          <a:xfrm>
            <a:off x="6096000" y="564515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… much smaller</a:t>
            </a:r>
          </a:p>
        </p:txBody>
      </p:sp>
    </p:spTree>
    <p:extLst>
      <p:ext uri="{BB962C8B-B14F-4D97-AF65-F5344CB8AC3E}">
        <p14:creationId xmlns:p14="http://schemas.microsoft.com/office/powerpoint/2010/main" val="5652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7E31-3185-0E1F-936C-383E52CF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5571-F754-4C91-9875-94DA8A52F7A0}"/>
              </a:ext>
            </a:extLst>
          </p:cNvPr>
          <p:cNvSpPr txBox="1"/>
          <p:nvPr/>
        </p:nvSpPr>
        <p:spPr>
          <a:xfrm>
            <a:off x="1731419" y="154057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take away points</a:t>
            </a: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B0DFB2C5-43A3-4E88-B782-74E09481D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b="-350"/>
          <a:stretch/>
        </p:blipFill>
        <p:spPr>
          <a:xfrm>
            <a:off x="6942660" y="1097280"/>
            <a:ext cx="5249340" cy="525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B42C0-E2DC-FB81-B9CD-8C289227F93D}"/>
              </a:ext>
            </a:extLst>
          </p:cNvPr>
          <p:cNvSpPr txBox="1"/>
          <p:nvPr/>
        </p:nvSpPr>
        <p:spPr>
          <a:xfrm>
            <a:off x="220645" y="1907127"/>
            <a:ext cx="68363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Qualitative agreements in most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We find non-periodic inflation-deflation cycles!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High company fragility and some micro weirdness</a:t>
            </a:r>
          </a:p>
        </p:txBody>
      </p:sp>
    </p:spTree>
    <p:extLst>
      <p:ext uri="{BB962C8B-B14F-4D97-AF65-F5344CB8AC3E}">
        <p14:creationId xmlns:p14="http://schemas.microsoft.com/office/powerpoint/2010/main" val="112307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16243-39C6-44C5-3982-600BB008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F566976-D356-D85A-B631-3C7C72A3E682}"/>
              </a:ext>
            </a:extLst>
          </p:cNvPr>
          <p:cNvSpPr txBox="1"/>
          <p:nvPr/>
        </p:nvSpPr>
        <p:spPr>
          <a:xfrm>
            <a:off x="559474" y="452639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what about Bob?</a:t>
            </a:r>
          </a:p>
        </p:txBody>
      </p:sp>
      <p:pic>
        <p:nvPicPr>
          <p:cNvPr id="20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C22C6D3B-F0C4-9ED9-1E2F-DFBA7522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4963665" y="2849265"/>
            <a:ext cx="950372" cy="1838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C502B2-3A8C-D55F-0687-0926735377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3943141" y="1405295"/>
            <a:ext cx="3622877" cy="32987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1F8DE5-5A78-8C4D-982E-802DD0E2C499}"/>
              </a:ext>
            </a:extLst>
          </p:cNvPr>
          <p:cNvSpPr txBox="1"/>
          <p:nvPr/>
        </p:nvSpPr>
        <p:spPr>
          <a:xfrm>
            <a:off x="797560" y="5081922"/>
            <a:ext cx="1059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Unfortunately, his company lost the transaction lottery, and he spent his time doing nothing 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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B1F7-0714-D1D6-9113-970F82BC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B5743-29DB-364E-6659-18BAD67FB2C3}"/>
              </a:ext>
            </a:extLst>
          </p:cNvPr>
          <p:cNvSpPr txBox="1"/>
          <p:nvPr/>
        </p:nvSpPr>
        <p:spPr>
          <a:xfrm>
            <a:off x="1623763" y="643702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 influence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0ED9CD-27BE-1577-2B9F-3998160E94B4}"/>
              </a:ext>
            </a:extLst>
          </p:cNvPr>
          <p:cNvGrpSpPr/>
          <p:nvPr/>
        </p:nvGrpSpPr>
        <p:grpSpPr>
          <a:xfrm>
            <a:off x="4033263" y="1925707"/>
            <a:ext cx="6579052" cy="4288591"/>
            <a:chOff x="287742" y="582240"/>
            <a:chExt cx="9287176" cy="60538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D36FE7-E699-B4C7-6BCB-6677CF387591}"/>
                </a:ext>
              </a:extLst>
            </p:cNvPr>
            <p:cNvSpPr txBox="1"/>
            <p:nvPr/>
          </p:nvSpPr>
          <p:spPr>
            <a:xfrm>
              <a:off x="1983290" y="582240"/>
              <a:ext cx="5195459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companies.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F8264C-CBA7-630E-9337-77A813CC7AEC}"/>
                </a:ext>
              </a:extLst>
            </p:cNvPr>
            <p:cNvSpPr txBox="1"/>
            <p:nvPr/>
          </p:nvSpPr>
          <p:spPr>
            <a:xfrm>
              <a:off x="1983288" y="1673050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A6B152-6AF3-7DA7-D063-51E0EFB3AA9C}"/>
                </a:ext>
              </a:extLst>
            </p:cNvPr>
            <p:cNvSpPr txBox="1"/>
            <p:nvPr/>
          </p:nvSpPr>
          <p:spPr>
            <a:xfrm>
              <a:off x="1983288" y="2799784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Worker’s sensitivity to wage differences.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7E8B38-1EF8-E4BC-8524-F096AF127040}"/>
                </a:ext>
              </a:extLst>
            </p:cNvPr>
            <p:cNvSpPr txBox="1"/>
            <p:nvPr/>
          </p:nvSpPr>
          <p:spPr>
            <a:xfrm>
              <a:off x="1983288" y="3890596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FD3307-852B-D17D-194F-91A562EC2E1B}"/>
                </a:ext>
              </a:extLst>
            </p:cNvPr>
            <p:cNvSpPr txBox="1"/>
            <p:nvPr/>
          </p:nvSpPr>
          <p:spPr>
            <a:xfrm>
              <a:off x="1983288" y="4896733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Minimum wage.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42DFDF-0C8F-43A1-F43C-1A6C9811E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42" y="582240"/>
              <a:ext cx="1695546" cy="605389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56C8E-2E1B-8E6B-C607-0BB3FB8BB590}"/>
                </a:ext>
              </a:extLst>
            </p:cNvPr>
            <p:cNvSpPr txBox="1"/>
            <p:nvPr/>
          </p:nvSpPr>
          <p:spPr>
            <a:xfrm>
              <a:off x="1983288" y="5902872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Wage update size.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11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FE635B-412B-FB2B-7DDC-DBDB28E4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A74AFB61-4E61-8618-55DA-79407406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7"/>
          <a:stretch/>
        </p:blipFill>
        <p:spPr>
          <a:xfrm>
            <a:off x="2133600" y="1033780"/>
            <a:ext cx="10058400" cy="2395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F8A4A-A21B-6C04-B2C3-31EFFC040C9F}"/>
              </a:ext>
            </a:extLst>
          </p:cNvPr>
          <p:cNvSpPr txBox="1"/>
          <p:nvPr/>
        </p:nvSpPr>
        <p:spPr>
          <a:xfrm>
            <a:off x="-132080" y="1320800"/>
            <a:ext cx="280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 divided by </a:t>
            </a:r>
            <a:r>
              <a:rPr lang="en-US" sz="3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164D7-F4F0-5107-19AD-BDC85E7729FA}"/>
              </a:ext>
            </a:extLst>
          </p:cNvPr>
          <p:cNvSpPr txBox="1"/>
          <p:nvPr/>
        </p:nvSpPr>
        <p:spPr>
          <a:xfrm>
            <a:off x="5608320" y="3312160"/>
            <a:ext cx="28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68FAB-6222-F46B-F7F0-ACCB9AE75A61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5860D9-FA3A-E05B-2543-BDFFBEB5BFB8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8CFA95-4F5A-8CBA-7D72-C1FAEDA71D1C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A1EF27-1CF1-9148-0A50-802A58A89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98CE71-6862-4249-8F44-834A67239E8E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58F2B1-D4D1-04AE-1573-0B0FC36C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95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5FDED-2521-F4EA-7C28-B6F9D705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4985943A-A517-C2E3-248A-EF42FBD0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7"/>
          <a:stretch/>
        </p:blipFill>
        <p:spPr>
          <a:xfrm>
            <a:off x="2133600" y="1033780"/>
            <a:ext cx="10058400" cy="23952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5BE4A6-1CA5-6EDE-BA46-81A8FF340F57}"/>
              </a:ext>
            </a:extLst>
          </p:cNvPr>
          <p:cNvGrpSpPr/>
          <p:nvPr/>
        </p:nvGrpSpPr>
        <p:grpSpPr>
          <a:xfrm>
            <a:off x="1169899" y="3819995"/>
            <a:ext cx="10400841" cy="3038005"/>
            <a:chOff x="1525499" y="3708400"/>
            <a:chExt cx="10400841" cy="3038005"/>
          </a:xfrm>
        </p:grpSpPr>
        <p:pic>
          <p:nvPicPr>
            <p:cNvPr id="21" name="Picture 20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E639E69-A0F0-9995-F822-62AAE0858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679"/>
            <a:stretch/>
          </p:blipFill>
          <p:spPr>
            <a:xfrm>
              <a:off x="1525499" y="3708400"/>
              <a:ext cx="10400841" cy="271423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201630-84DF-8EC8-69BC-C06E8649FE02}"/>
                </a:ext>
              </a:extLst>
            </p:cNvPr>
            <p:cNvSpPr txBox="1"/>
            <p:nvPr/>
          </p:nvSpPr>
          <p:spPr>
            <a:xfrm>
              <a:off x="4831721" y="6346296"/>
              <a:ext cx="3759339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9702FFE-FB86-C70A-F6B3-648A2B19B12C}"/>
              </a:ext>
            </a:extLst>
          </p:cNvPr>
          <p:cNvSpPr txBox="1"/>
          <p:nvPr/>
        </p:nvSpPr>
        <p:spPr>
          <a:xfrm>
            <a:off x="5608320" y="3312160"/>
            <a:ext cx="28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DDEFA-72C3-C46F-243E-404DAE5ACD4C}"/>
              </a:ext>
            </a:extLst>
          </p:cNvPr>
          <p:cNvSpPr txBox="1"/>
          <p:nvPr/>
        </p:nvSpPr>
        <p:spPr>
          <a:xfrm>
            <a:off x="-132080" y="1320800"/>
            <a:ext cx="280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 divided by </a:t>
            </a:r>
            <a:r>
              <a:rPr lang="en-US" sz="3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72A0FA-161B-03E5-9351-9871AB5FE842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D005F5-329D-93FE-1D61-B69791E97D2F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675149-690B-B194-AE89-24159B325A38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EFF3112-3D99-7253-BCF5-C0B5D7F69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69C49-4943-2986-8F0D-25AB45C84645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4DD2AA-F766-B1E9-61D3-F8FD4FFA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96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7BB39F-E95A-E3C5-2C84-4D12D68F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8778232E-41C7-D6AC-BBA4-8E2E160AD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7"/>
          <a:stretch/>
        </p:blipFill>
        <p:spPr>
          <a:xfrm>
            <a:off x="2133600" y="1033780"/>
            <a:ext cx="10058400" cy="2395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630999-D031-2CFA-7831-4D1AF38D2B8A}"/>
              </a:ext>
            </a:extLst>
          </p:cNvPr>
          <p:cNvSpPr txBox="1"/>
          <p:nvPr/>
        </p:nvSpPr>
        <p:spPr>
          <a:xfrm>
            <a:off x="-132080" y="1320800"/>
            <a:ext cx="280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 divided by </a:t>
            </a:r>
            <a:r>
              <a:rPr lang="en-US" sz="3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2C9EA6-8B8B-7C83-D103-FF435C4F2BDB}"/>
              </a:ext>
            </a:extLst>
          </p:cNvPr>
          <p:cNvSpPr txBox="1"/>
          <p:nvPr/>
        </p:nvSpPr>
        <p:spPr>
          <a:xfrm>
            <a:off x="5608320" y="3312160"/>
            <a:ext cx="28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3A696-9D07-8A3D-4503-D14814413A15}"/>
              </a:ext>
            </a:extLst>
          </p:cNvPr>
          <p:cNvSpPr txBox="1"/>
          <p:nvPr/>
        </p:nvSpPr>
        <p:spPr>
          <a:xfrm>
            <a:off x="736774" y="3830260"/>
            <a:ext cx="796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workers equally spread: </a:t>
            </a:r>
          </a:p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workers at one company: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B564-3F2E-E453-E839-B1D5CA9D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50" y="3899814"/>
            <a:ext cx="1446399" cy="427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38F6F9-854B-7FE3-9A3D-F1D5EEF6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82" y="4415335"/>
            <a:ext cx="2558688" cy="4673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0E99C7-33C4-E4E8-D300-C4AF0EB623D2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A502EA-17BA-01CE-AF05-5D2F55C26C92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5BD015-7B68-0036-B382-E2C12B01F52E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22A4C3-9B17-926B-2429-0E54CC36D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35BBF1-B9BA-C17D-5FF0-CA9CE5D9292B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DD64B4-0F9B-8CB9-3FD8-AC514463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84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C5C8B9-D88C-68F8-89CA-2ACA8CEA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7256E9E1-6635-2117-F9A6-AFA41A60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133600" y="1033780"/>
            <a:ext cx="10058400" cy="502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BDE208-506F-6555-B304-CF6C00A1CE28}"/>
              </a:ext>
            </a:extLst>
          </p:cNvPr>
          <p:cNvSpPr txBox="1"/>
          <p:nvPr/>
        </p:nvSpPr>
        <p:spPr>
          <a:xfrm>
            <a:off x="-111760" y="1615440"/>
            <a:ext cx="2804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FA5AE-9540-2119-32E2-DABC32B98985}"/>
              </a:ext>
            </a:extLst>
          </p:cNvPr>
          <p:cNvSpPr txBox="1"/>
          <p:nvPr/>
        </p:nvSpPr>
        <p:spPr>
          <a:xfrm>
            <a:off x="-111760" y="4165343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Lifespan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96AC59-E59A-7278-6E8E-3C930427C159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B9E88E-CE9D-E890-76E0-28924164713C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68E03-BEB2-4E3F-F054-DFB0F6D9FC12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FB54F61-6158-6D7B-5125-A79EBADC6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D20B8A-F50A-C9B3-7A08-17E4E62F14B5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54F9-0749-FF25-A914-51BB030D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0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9053BD-127D-19D1-6471-04B1178D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1796FF40-62EF-5A2D-9DB3-72331D852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25515-9BB0-E8BC-C90B-354FB00A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A71AD052-5E62-71C1-89C1-C4FBC8872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1139484" y="971551"/>
            <a:ext cx="10594730" cy="52973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7465EC-CCCD-F675-8652-ADC28D50C32C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9CE9A91-E2B0-DBB3-C91F-79E251EB1277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BEF762-ECE5-FF56-25D9-66E78F476BF6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54B5351-BAC7-CFCD-ED2E-EFDF18328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91464-8A4A-BBC9-9CA1-05837BA70045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F239FD-9B2D-DB12-6F40-3A8247C4F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77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E73A-5844-9EFD-5684-4DABDB71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2278CD09-7767-7654-C080-87E2C14C5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3D210-B982-8E5D-08F1-6C29FBB414AA}"/>
              </a:ext>
            </a:extLst>
          </p:cNvPr>
          <p:cNvSpPr txBox="1"/>
          <p:nvPr/>
        </p:nvSpPr>
        <p:spPr>
          <a:xfrm>
            <a:off x="345441" y="384516"/>
            <a:ext cx="4701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Cumulative distribution functions</a:t>
            </a:r>
          </a:p>
          <a:p>
            <a:pPr algn="ctr"/>
            <a:r>
              <a:rPr lang="en-US" sz="28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measure of fragility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9F559-6904-6492-0D53-9C1D91C86857}"/>
              </a:ext>
            </a:extLst>
          </p:cNvPr>
          <p:cNvSpPr txBox="1"/>
          <p:nvPr/>
        </p:nvSpPr>
        <p:spPr>
          <a:xfrm>
            <a:off x="193430" y="2446347"/>
            <a:ext cx="53457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:    Increases fragility.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: No difference unless close to 0.</a:t>
            </a:r>
          </a:p>
          <a:p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: Almost identical </a:t>
            </a:r>
            <a:b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  for</a:t>
            </a:r>
          </a:p>
          <a:p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  : A shift and higher individual deaths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ACB1A-B884-5339-2D0B-9605DEAA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1" t="38187" r="70523" b="54573"/>
          <a:stretch/>
        </p:blipFill>
        <p:spPr>
          <a:xfrm>
            <a:off x="256539" y="2590800"/>
            <a:ext cx="318135" cy="310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3837-6DA8-68AF-DC99-FBB40965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56072" r="59158" b="36688"/>
          <a:stretch/>
        </p:blipFill>
        <p:spPr>
          <a:xfrm>
            <a:off x="106383" y="3455042"/>
            <a:ext cx="490221" cy="310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2A074F-938E-A333-32C6-079E6C9C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2" t="72609" r="21851" b="17293"/>
          <a:stretch/>
        </p:blipFill>
        <p:spPr>
          <a:xfrm>
            <a:off x="165489" y="4214970"/>
            <a:ext cx="914646" cy="433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738A5-9DB5-F091-BF62-A989B557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590" y="4676901"/>
            <a:ext cx="1749045" cy="383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4ACCD-C771-883C-F658-FCEE7EDD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6" t="87562" r="964" b="1440"/>
          <a:stretch/>
        </p:blipFill>
        <p:spPr>
          <a:xfrm>
            <a:off x="80007" y="5421151"/>
            <a:ext cx="1179294" cy="4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1301DA-1EFC-0480-8BB5-0914D866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AC229AA-54F7-E4F8-FAF3-D27E0495E428}"/>
              </a:ext>
            </a:extLst>
          </p:cNvPr>
          <p:cNvGrpSpPr/>
          <p:nvPr/>
        </p:nvGrpSpPr>
        <p:grpSpPr>
          <a:xfrm>
            <a:off x="3302920" y="230944"/>
            <a:ext cx="7824983" cy="461665"/>
            <a:chOff x="4243697" y="107852"/>
            <a:chExt cx="7824983" cy="4616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7FCAA5-1BCC-7AE0-63F2-B4638360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91" t="38187" r="70523" b="54573"/>
            <a:stretch/>
          </p:blipFill>
          <p:spPr>
            <a:xfrm>
              <a:off x="4243697" y="183427"/>
              <a:ext cx="318135" cy="3105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ED350E-47BB-74E1-2440-5F5AC8CA052F}"/>
                </a:ext>
              </a:extLst>
            </p:cNvPr>
            <p:cNvSpPr txBox="1"/>
            <p:nvPr/>
          </p:nvSpPr>
          <p:spPr>
            <a:xfrm>
              <a:off x="4561832" y="107852"/>
              <a:ext cx="7506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Worker’s sensitivity to wage differences.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A10B90-9C4D-A0D8-DDA9-017CC9E5DFA2}"/>
              </a:ext>
            </a:extLst>
          </p:cNvPr>
          <p:cNvGrpSpPr/>
          <p:nvPr/>
        </p:nvGrpSpPr>
        <p:grpSpPr>
          <a:xfrm>
            <a:off x="1283095" y="404446"/>
            <a:ext cx="10129320" cy="6305297"/>
            <a:chOff x="1283095" y="404446"/>
            <a:chExt cx="10129320" cy="6305297"/>
          </a:xfrm>
        </p:grpSpPr>
        <p:pic>
          <p:nvPicPr>
            <p:cNvPr id="14" name="Picture 1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0F8DDC1-E0D8-C52F-C3C8-812D8C0B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99"/>
            <a:stretch/>
          </p:blipFill>
          <p:spPr>
            <a:xfrm>
              <a:off x="1283095" y="774593"/>
              <a:ext cx="9941524" cy="59351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E8C74F-03EE-3F0D-F1F8-13DB3C370376}"/>
                </a:ext>
              </a:extLst>
            </p:cNvPr>
            <p:cNvSpPr/>
            <p:nvPr/>
          </p:nvSpPr>
          <p:spPr>
            <a:xfrm>
              <a:off x="10647485" y="404446"/>
              <a:ext cx="764930" cy="1081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96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6C91DD-3C0A-4829-7D28-17B2CC2C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E6DFF2D-6D76-E5B7-FD4E-E9277558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267759" y="0"/>
            <a:ext cx="3429000" cy="6858000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BE9B1344-A9A7-2EC1-3BEE-EA17081EA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r="49968" b="-350"/>
          <a:stretch/>
        </p:blipFill>
        <p:spPr>
          <a:xfrm>
            <a:off x="2838759" y="0"/>
            <a:ext cx="3429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C19F940-558C-AF56-7333-F399A8F30FD8}"/>
              </a:ext>
            </a:extLst>
          </p:cNvPr>
          <p:cNvGrpSpPr/>
          <p:nvPr/>
        </p:nvGrpSpPr>
        <p:grpSpPr>
          <a:xfrm>
            <a:off x="9848922" y="3136612"/>
            <a:ext cx="1140128" cy="584775"/>
            <a:chOff x="4331618" y="107852"/>
            <a:chExt cx="1140128" cy="5847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0E6082-6D3D-A439-7965-8B6D819A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91" t="38187" r="70523" b="54573"/>
            <a:stretch/>
          </p:blipFill>
          <p:spPr>
            <a:xfrm>
              <a:off x="4331618" y="244981"/>
              <a:ext cx="318135" cy="3105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27C99-C9D0-DB52-3C54-B7B0084169F5}"/>
                </a:ext>
              </a:extLst>
            </p:cNvPr>
            <p:cNvSpPr txBox="1"/>
            <p:nvPr/>
          </p:nvSpPr>
          <p:spPr>
            <a:xfrm>
              <a:off x="4711302" y="107852"/>
              <a:ext cx="760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= 8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673F93-6D73-B2E3-513D-56A243B85AF8}"/>
              </a:ext>
            </a:extLst>
          </p:cNvPr>
          <p:cNvGrpSpPr/>
          <p:nvPr/>
        </p:nvGrpSpPr>
        <p:grpSpPr>
          <a:xfrm>
            <a:off x="1925177" y="3136611"/>
            <a:ext cx="1140128" cy="584775"/>
            <a:chOff x="4331618" y="107852"/>
            <a:chExt cx="1140128" cy="584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9565B-F47E-B940-D34C-54B7967B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91" t="38187" r="70523" b="54573"/>
            <a:stretch/>
          </p:blipFill>
          <p:spPr>
            <a:xfrm>
              <a:off x="4331618" y="244981"/>
              <a:ext cx="318135" cy="3105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CD80A7-B2A0-D8C2-B3C7-13FA615B1D92}"/>
                </a:ext>
              </a:extLst>
            </p:cNvPr>
            <p:cNvSpPr txBox="1"/>
            <p:nvPr/>
          </p:nvSpPr>
          <p:spPr>
            <a:xfrm>
              <a:off x="4711302" y="107852"/>
              <a:ext cx="760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=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8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87C79-2EF1-BA4E-B3F9-F8E90D19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5DD51-CF0F-86F0-7A1B-AAC742BA8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8573567" y="134929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8314736-B577-E7A5-5CA1-F85205AD3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8733025" y="5003185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EE5337A-D387-077A-72EB-A4CF2E587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44D82CC-1889-AF73-6D89-AE8E5672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200F9-BE4E-8029-66EA-72B9D194ED5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257C4-0041-6C40-DAB8-FB4EE1CB0B1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0CF817-8767-3597-1D1A-39D34C389690}"/>
              </a:ext>
            </a:extLst>
          </p:cNvPr>
          <p:cNvSpPr txBox="1"/>
          <p:nvPr/>
        </p:nvSpPr>
        <p:spPr>
          <a:xfrm>
            <a:off x="3664191" y="3335576"/>
            <a:ext cx="362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They go to back home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7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4.375E-6 0.00047 C -0.00755 -0.00046 -0.0151 -0.00023 -0.02278 -0.00208 C -0.10273 -0.01967 0.00053 -0.00486 -0.09349 -0.02222 C -0.10599 -0.02453 -0.11862 -0.02523 -0.13112 -0.02615 L -0.18294 -0.03009 L -0.20494 -0.03194 C -0.35117 -0.01759 -0.18385 -0.03611 -0.32031 -0.01597 C -0.34804 -0.01226 -0.37578 -0.00787 -0.40351 -0.00578 L -0.45846 -0.00208 C -0.46666 -4.07407E-6 -0.475 -0.00115 -0.48281 0.00417 C -0.50104 0.01598 -0.47825 0.00162 -0.49453 0.01019 C -0.50221 0.01389 -0.50208 0.0169 -0.51119 0.01806 C -0.5177 0.01899 -0.52421 0.01806 -0.53059 0.01806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36" y="-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53685 -0.019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49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0C67A8-863A-2D46-D5E3-23A51955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077C2E-0D67-06DF-087E-E1A9B4E6DA80}"/>
              </a:ext>
            </a:extLst>
          </p:cNvPr>
          <p:cNvGrpSpPr/>
          <p:nvPr/>
        </p:nvGrpSpPr>
        <p:grpSpPr>
          <a:xfrm>
            <a:off x="3306432" y="140203"/>
            <a:ext cx="5142975" cy="526672"/>
            <a:chOff x="3315225" y="3085626"/>
            <a:chExt cx="5142975" cy="52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F0E87D-AF4B-3D36-CBDA-C0CD934A44C6}"/>
                </a:ext>
              </a:extLst>
            </p:cNvPr>
            <p:cNvSpPr txBox="1"/>
            <p:nvPr/>
          </p:nvSpPr>
          <p:spPr>
            <a:xfrm>
              <a:off x="3804920" y="3085626"/>
              <a:ext cx="4653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731D01-2DD2-B84D-F6C9-F51CEBED4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4649" r="52041" b="34586"/>
            <a:stretch/>
          </p:blipFill>
          <p:spPr>
            <a:xfrm>
              <a:off x="3315225" y="3150633"/>
              <a:ext cx="576055" cy="461665"/>
            </a:xfrm>
            <a:prstGeom prst="rect">
              <a:avLst/>
            </a:prstGeom>
          </p:spPr>
        </p:pic>
      </p:grp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700852-FF99-F653-910A-38EE0E9CE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08" y="639432"/>
            <a:ext cx="6218568" cy="6218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0AF973-7E86-8528-1D6F-D7F9F428EEB7}"/>
              </a:ext>
            </a:extLst>
          </p:cNvPr>
          <p:cNvSpPr txBox="1"/>
          <p:nvPr/>
        </p:nvSpPr>
        <p:spPr>
          <a:xfrm>
            <a:off x="175845" y="1374057"/>
            <a:ext cx="495006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happening?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Take           and normalize by the time-mean.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Repeat this for many       .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behavior is same for different        . 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Find the minima and maxima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           and divide by       .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price scales linearly with      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07FD2-EBC3-30F5-801C-176A1BFA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56" y="1960684"/>
            <a:ext cx="647920" cy="730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CF949-5E03-F8B6-38C6-CE415EB3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193696" y="2995774"/>
            <a:ext cx="385458" cy="378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EDD75F-EC8A-3007-7180-CC57CA0B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4" y="5118883"/>
            <a:ext cx="647920" cy="730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CD922-6095-FF2C-37B6-AE0713DF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306433" y="5198014"/>
            <a:ext cx="385458" cy="378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A7E1FB-EF85-C5EF-DB5F-C2F5A739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2062" b="34586"/>
          <a:stretch/>
        </p:blipFill>
        <p:spPr>
          <a:xfrm>
            <a:off x="4539441" y="5886693"/>
            <a:ext cx="373935" cy="378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0EEEFD-6636-16D6-62C9-49506049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59713" b="34586"/>
          <a:stretch/>
        </p:blipFill>
        <p:spPr>
          <a:xfrm>
            <a:off x="1757472" y="3715427"/>
            <a:ext cx="397084" cy="378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EA1515-D3C4-7B15-4D8E-E4D356BC8039}"/>
              </a:ext>
            </a:extLst>
          </p:cNvPr>
          <p:cNvSpPr/>
          <p:nvPr/>
        </p:nvSpPr>
        <p:spPr>
          <a:xfrm>
            <a:off x="175845" y="4633545"/>
            <a:ext cx="11456378" cy="2282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9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5038A0-062F-C0F7-1CB6-3BCFA9AB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4B2981-8B09-FD88-79D5-C7EFD7FEB18D}"/>
              </a:ext>
            </a:extLst>
          </p:cNvPr>
          <p:cNvGrpSpPr/>
          <p:nvPr/>
        </p:nvGrpSpPr>
        <p:grpSpPr>
          <a:xfrm>
            <a:off x="3306432" y="140203"/>
            <a:ext cx="5142975" cy="526672"/>
            <a:chOff x="3315225" y="3085626"/>
            <a:chExt cx="5142975" cy="52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BFBDB9-B6CF-448D-6203-9B33890A5299}"/>
                </a:ext>
              </a:extLst>
            </p:cNvPr>
            <p:cNvSpPr txBox="1"/>
            <p:nvPr/>
          </p:nvSpPr>
          <p:spPr>
            <a:xfrm>
              <a:off x="3804920" y="3085626"/>
              <a:ext cx="4653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0DF752-EADE-2CC7-F2F6-BEB7522A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4649" r="52041" b="34586"/>
            <a:stretch/>
          </p:blipFill>
          <p:spPr>
            <a:xfrm>
              <a:off x="3315225" y="3150633"/>
              <a:ext cx="576055" cy="461665"/>
            </a:xfrm>
            <a:prstGeom prst="rect">
              <a:avLst/>
            </a:prstGeom>
          </p:spPr>
        </p:pic>
      </p:grp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2720079-95D9-92A7-05E8-495BD3E1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08" y="639432"/>
            <a:ext cx="6218568" cy="6218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11344-BF54-D0C6-731E-669178503733}"/>
              </a:ext>
            </a:extLst>
          </p:cNvPr>
          <p:cNvSpPr txBox="1"/>
          <p:nvPr/>
        </p:nvSpPr>
        <p:spPr>
          <a:xfrm>
            <a:off x="175845" y="1374057"/>
            <a:ext cx="495006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happening?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Take           and normalize by the time-mean.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Repeat this for many       .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behavior is same for different        . 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Find the minima and maxima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           and divide by       .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price scales linearly with      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6C1C6-8492-59D5-FFF5-2B958A218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56" y="1960684"/>
            <a:ext cx="647920" cy="730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608AD4-A2AB-6686-EA20-64ABB3F9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193696" y="2995774"/>
            <a:ext cx="385458" cy="378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E1C818-3CB6-B663-C4D3-1A01A449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4" y="5118883"/>
            <a:ext cx="647920" cy="730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9B248F-B1A6-F719-CEE4-CF04EA5B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306433" y="5198014"/>
            <a:ext cx="385458" cy="378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9592F1-C801-E06D-133F-11BD6BF6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2062" b="34586"/>
          <a:stretch/>
        </p:blipFill>
        <p:spPr>
          <a:xfrm>
            <a:off x="4539441" y="5886693"/>
            <a:ext cx="373935" cy="378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38FDD0-4EEF-0DF2-85A9-8E80C741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59713" b="34586"/>
          <a:stretch/>
        </p:blipFill>
        <p:spPr>
          <a:xfrm>
            <a:off x="1757472" y="3715427"/>
            <a:ext cx="397084" cy="3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5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4D6C1C-8695-0659-C01E-A683681A15A7}"/>
              </a:ext>
            </a:extLst>
          </p:cNvPr>
          <p:cNvGrpSpPr/>
          <p:nvPr/>
        </p:nvGrpSpPr>
        <p:grpSpPr>
          <a:xfrm>
            <a:off x="4674770" y="107919"/>
            <a:ext cx="3572415" cy="562589"/>
            <a:chOff x="4982501" y="134296"/>
            <a:chExt cx="3572415" cy="562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8ADD9-165E-3606-254A-383EFA0093FD}"/>
                </a:ext>
              </a:extLst>
            </p:cNvPr>
            <p:cNvSpPr txBox="1"/>
            <p:nvPr/>
          </p:nvSpPr>
          <p:spPr>
            <a:xfrm>
              <a:off x="5844682" y="184759"/>
              <a:ext cx="2710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Minimum wage</a:t>
              </a:r>
              <a:endPara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91B6B1-F8A9-556B-BAED-7DE9964F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1267" r="20924" b="15614"/>
            <a:stretch/>
          </p:blipFill>
          <p:spPr>
            <a:xfrm>
              <a:off x="4982501" y="134296"/>
              <a:ext cx="949811" cy="562589"/>
            </a:xfrm>
            <a:prstGeom prst="rect">
              <a:avLst/>
            </a:prstGeom>
          </p:spPr>
        </p:pic>
      </p:grp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5560B8BC-AFEF-16D4-FA55-CC697F8B3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707"/>
            <a:ext cx="12192000" cy="6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D3A2BE-BF63-9FA4-509D-656CFBA1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219590-583B-FB95-370E-1BC1CC758916}"/>
              </a:ext>
            </a:extLst>
          </p:cNvPr>
          <p:cNvGrpSpPr/>
          <p:nvPr/>
        </p:nvGrpSpPr>
        <p:grpSpPr>
          <a:xfrm>
            <a:off x="1839406" y="212074"/>
            <a:ext cx="3860814" cy="602537"/>
            <a:chOff x="1839406" y="128983"/>
            <a:chExt cx="3860814" cy="6025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B1072A-E68C-0328-5761-6467E4B7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5950"/>
            <a:stretch/>
          </p:blipFill>
          <p:spPr>
            <a:xfrm>
              <a:off x="1839406" y="128983"/>
              <a:ext cx="1201128" cy="60253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EE8801-38DB-7470-71F9-B9108732A4E0}"/>
                </a:ext>
              </a:extLst>
            </p:cNvPr>
            <p:cNvSpPr txBox="1"/>
            <p:nvPr/>
          </p:nvSpPr>
          <p:spPr>
            <a:xfrm>
              <a:off x="3033946" y="128983"/>
              <a:ext cx="26662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= 0.1</a:t>
              </a:r>
              <a:endParaRPr lang="en-US" sz="3200" b="1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697E9AF-4A47-1776-97B8-34D7E590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0" y="955077"/>
            <a:ext cx="5568335" cy="57941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3AA826-B8D1-2158-95DA-CA8C597A3D2D}"/>
              </a:ext>
            </a:extLst>
          </p:cNvPr>
          <p:cNvGrpSpPr/>
          <p:nvPr/>
        </p:nvGrpSpPr>
        <p:grpSpPr>
          <a:xfrm>
            <a:off x="131885" y="851795"/>
            <a:ext cx="5844147" cy="6006205"/>
            <a:chOff x="0" y="1063868"/>
            <a:chExt cx="5844147" cy="6006205"/>
          </a:xfrm>
        </p:grpSpPr>
        <p:pic>
          <p:nvPicPr>
            <p:cNvPr id="11" name="Picture 10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ADEFA9D8-A5C5-0405-618C-B47C50A3A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3868"/>
              <a:ext cx="5844147" cy="5794131"/>
            </a:xfrm>
            <a:prstGeom prst="rect">
              <a:avLst/>
            </a:prstGeom>
          </p:spPr>
        </p:pic>
        <p:pic>
          <p:nvPicPr>
            <p:cNvPr id="12" name="Picture 11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9583D4EB-C979-5497-B0DE-1B4CF582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45"/>
            <a:stretch/>
          </p:blipFill>
          <p:spPr>
            <a:xfrm>
              <a:off x="0" y="6852490"/>
              <a:ext cx="5568335" cy="2175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02881E-F13A-72A0-D5B3-70F0366D0C18}"/>
              </a:ext>
            </a:extLst>
          </p:cNvPr>
          <p:cNvGrpSpPr/>
          <p:nvPr/>
        </p:nvGrpSpPr>
        <p:grpSpPr>
          <a:xfrm>
            <a:off x="7840422" y="249258"/>
            <a:ext cx="3860814" cy="602537"/>
            <a:chOff x="7743706" y="249258"/>
            <a:chExt cx="3860814" cy="6025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75A5AE-4E7F-5CCC-3344-23AE9F21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5950"/>
            <a:stretch/>
          </p:blipFill>
          <p:spPr>
            <a:xfrm>
              <a:off x="7743706" y="249258"/>
              <a:ext cx="1201128" cy="6025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062B6C-1557-2201-C910-2E7C3D0182D2}"/>
                </a:ext>
              </a:extLst>
            </p:cNvPr>
            <p:cNvSpPr txBox="1"/>
            <p:nvPr/>
          </p:nvSpPr>
          <p:spPr>
            <a:xfrm>
              <a:off x="8938246" y="249258"/>
              <a:ext cx="26662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= 0.025</a:t>
              </a:r>
              <a:endParaRPr lang="en-US" sz="3200" b="1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1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7F4F-F264-03E0-0BB3-DAC441C8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78D1E-282F-0ED0-23CF-B46BEF04903C}"/>
              </a:ext>
            </a:extLst>
          </p:cNvPr>
          <p:cNvSpPr txBox="1"/>
          <p:nvPr/>
        </p:nvSpPr>
        <p:spPr>
          <a:xfrm>
            <a:off x="1623763" y="643702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 influence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0BC946-660C-D9E5-2ED5-55353B72715C}"/>
              </a:ext>
            </a:extLst>
          </p:cNvPr>
          <p:cNvGrpSpPr/>
          <p:nvPr/>
        </p:nvGrpSpPr>
        <p:grpSpPr>
          <a:xfrm>
            <a:off x="379284" y="1712423"/>
            <a:ext cx="11812716" cy="4600142"/>
            <a:chOff x="287742" y="582240"/>
            <a:chExt cx="16675165" cy="64936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E7FA2F-9ABC-ADE0-8033-B576F1F83AD1}"/>
                </a:ext>
              </a:extLst>
            </p:cNvPr>
            <p:cNvSpPr txBox="1"/>
            <p:nvPr/>
          </p:nvSpPr>
          <p:spPr>
            <a:xfrm>
              <a:off x="1983288" y="582240"/>
              <a:ext cx="14536943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companies.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influence in non-extremes.    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E119AF-9DC2-7023-E01F-525B25B5709C}"/>
                </a:ext>
              </a:extLst>
            </p:cNvPr>
            <p:cNvSpPr txBox="1"/>
            <p:nvPr/>
          </p:nvSpPr>
          <p:spPr>
            <a:xfrm>
              <a:off x="1983288" y="1673050"/>
              <a:ext cx="14785173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     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influence in non-extremes.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619EDF-9F40-4E89-1448-70D36FBE2400}"/>
                </a:ext>
              </a:extLst>
            </p:cNvPr>
            <p:cNvSpPr txBox="1"/>
            <p:nvPr/>
          </p:nvSpPr>
          <p:spPr>
            <a:xfrm>
              <a:off x="1983287" y="2799784"/>
              <a:ext cx="14979620" cy="117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Worker’s sensitivity to wage differences.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High influence on fragility and thus  					                       everything.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47CA09-94FB-FB6A-EC4B-D98F0C40A555}"/>
                </a:ext>
              </a:extLst>
            </p:cNvPr>
            <p:cNvSpPr txBox="1"/>
            <p:nvPr/>
          </p:nvSpPr>
          <p:spPr>
            <a:xfrm>
              <a:off x="1983287" y="3890596"/>
              <a:ext cx="14673469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Sets the scale of prices </a:t>
              </a: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capital, wage</a:t>
              </a: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956B28-000B-648F-F3B2-4FA138E45E5B}"/>
                </a:ext>
              </a:extLst>
            </p:cNvPr>
            <p:cNvSpPr txBox="1"/>
            <p:nvPr/>
          </p:nvSpPr>
          <p:spPr>
            <a:xfrm>
              <a:off x="1983288" y="4896733"/>
              <a:ext cx="14536943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Minimum wage.            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influence in non-extremes.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DC9BAC-81CB-1C9C-3A52-44D0D8E4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42" y="582240"/>
              <a:ext cx="1695546" cy="605389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D958AD-D29A-FA1F-419E-3D66750E49D6}"/>
                </a:ext>
              </a:extLst>
            </p:cNvPr>
            <p:cNvSpPr txBox="1"/>
            <p:nvPr/>
          </p:nvSpPr>
          <p:spPr>
            <a:xfrm>
              <a:off x="1983287" y="5902872"/>
              <a:ext cx="13866723" cy="117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Wage update size.        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Sets the time scale and influences 					         fragility at high values.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40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BC60F7-5A8A-5884-573F-6D243B915933}"/>
              </a:ext>
            </a:extLst>
          </p:cNvPr>
          <p:cNvSpPr txBox="1"/>
          <p:nvPr/>
        </p:nvSpPr>
        <p:spPr>
          <a:xfrm>
            <a:off x="5939614" y="2857753"/>
            <a:ext cx="3649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(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F16BCB83-255A-86CE-5AFE-393113C63513}"/>
              </a:ext>
            </a:extLst>
          </p:cNvPr>
          <p:cNvSpPr/>
          <p:nvPr/>
        </p:nvSpPr>
        <p:spPr>
          <a:xfrm rot="18900000">
            <a:off x="3293792" y="1522272"/>
            <a:ext cx="4563208" cy="4563208"/>
          </a:xfrm>
          <a:prstGeom prst="arc">
            <a:avLst>
              <a:gd name="adj1" fmla="val 15382654"/>
              <a:gd name="adj2" fmla="val 752704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BBC1E3C-346B-7A57-FF20-9F09FB2D72F8}"/>
              </a:ext>
            </a:extLst>
          </p:cNvPr>
          <p:cNvSpPr/>
          <p:nvPr/>
        </p:nvSpPr>
        <p:spPr>
          <a:xfrm rot="8100000">
            <a:off x="3319506" y="457556"/>
            <a:ext cx="4563208" cy="4563208"/>
          </a:xfrm>
          <a:prstGeom prst="arc">
            <a:avLst>
              <a:gd name="adj1" fmla="val 15403911"/>
              <a:gd name="adj2" fmla="val 811994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C33CF-12EB-04C9-7EF0-6B3E1421F4B4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0DB7-BFB7-CAF5-168E-931A4DE24123}"/>
              </a:ext>
            </a:extLst>
          </p:cNvPr>
          <p:cNvSpPr txBox="1"/>
          <p:nvPr/>
        </p:nvSpPr>
        <p:spPr>
          <a:xfrm>
            <a:off x="1575034" y="5257950"/>
            <a:ext cx="8729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Roughly, and only on </a:t>
            </a:r>
            <a:r>
              <a:rPr lang="en-US" sz="4000" i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aggregate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level</a:t>
            </a:r>
          </a:p>
          <a:p>
            <a:pPr algn="ctr"/>
            <a:r>
              <a:rPr lang="en-US" sz="24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(The feedback is negative on a company level)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AF6482-C398-5594-7C0E-F9F7CFEFCE1B}"/>
              </a:ext>
            </a:extLst>
          </p:cNvPr>
          <p:cNvSpPr txBox="1"/>
          <p:nvPr/>
        </p:nvSpPr>
        <p:spPr>
          <a:xfrm>
            <a:off x="2013783" y="2857753"/>
            <a:ext cx="3649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Buying Power (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P)</a:t>
            </a:r>
          </a:p>
        </p:txBody>
      </p:sp>
    </p:spTree>
    <p:extLst>
      <p:ext uri="{BB962C8B-B14F-4D97-AF65-F5344CB8AC3E}">
        <p14:creationId xmlns:p14="http://schemas.microsoft.com/office/powerpoint/2010/main" val="367604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CCA2B-07FF-8E4B-0EED-EA11449E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9AA1AD-ED5B-A1C2-DBA2-8F9480B81149}"/>
              </a:ext>
            </a:extLst>
          </p:cNvPr>
          <p:cNvGrpSpPr/>
          <p:nvPr/>
        </p:nvGrpSpPr>
        <p:grpSpPr>
          <a:xfrm>
            <a:off x="7629769" y="1971450"/>
            <a:ext cx="4038341" cy="347436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F8A9C7-89BE-9A10-C8A9-BE8B9759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20337D-8ABF-B7CF-AE3C-F823A56A4AC7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8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FBDD7324-6CB5-6020-6C42-2A535AC6FA1E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AB33155-E484-D16D-A8D5-F9384F242B67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168788-EA47-9345-5DAA-0E513ABDCD33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FCBAE-FC68-D1A7-EC46-ED6F2A8C3E52}"/>
              </a:ext>
            </a:extLst>
          </p:cNvPr>
          <p:cNvSpPr txBox="1"/>
          <p:nvPr/>
        </p:nvSpPr>
        <p:spPr>
          <a:xfrm>
            <a:off x="529414" y="1709798"/>
            <a:ext cx="6999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flipping the sign of the feedback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343EE-26B9-3429-CE91-F9D96BF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938655" y="1830677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C12B9-01D2-4454-DE80-2B7CBC21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787198" y="2288958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11175-0071-8B2C-47CF-1859C212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98" y="2833314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741DC-4EDF-5B9E-0443-261F0ADF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853690" y="3303466"/>
            <a:ext cx="287656" cy="4113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D268E6F-6723-E20C-8D29-A0B84C438740}"/>
              </a:ext>
            </a:extLst>
          </p:cNvPr>
          <p:cNvSpPr/>
          <p:nvPr/>
        </p:nvSpPr>
        <p:spPr>
          <a:xfrm>
            <a:off x="416560" y="2242017"/>
            <a:ext cx="7112000" cy="3046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8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A555-D62D-541B-824D-6B0D125C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758B5-85D9-4CA7-6994-0E47349F8D23}"/>
              </a:ext>
            </a:extLst>
          </p:cNvPr>
          <p:cNvGrpSpPr/>
          <p:nvPr/>
        </p:nvGrpSpPr>
        <p:grpSpPr>
          <a:xfrm>
            <a:off x="7629769" y="1971450"/>
            <a:ext cx="4038341" cy="347436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1DAE9C-F961-1ABC-65D9-A57FA7CBE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AC2FAC-90EB-4635-0182-E42971514521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8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3F925108-67DD-291D-DF53-865BB9369DF0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8225D03-A5EF-B03E-7279-299EF2CAC217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F14EB4-02C5-5558-8C7A-D44D63C717DB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1965A-0794-043E-A263-6E7B6ECD0B5F}"/>
              </a:ext>
            </a:extLst>
          </p:cNvPr>
          <p:cNvSpPr txBox="1"/>
          <p:nvPr/>
        </p:nvSpPr>
        <p:spPr>
          <a:xfrm>
            <a:off x="529414" y="1709798"/>
            <a:ext cx="6999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flipping the sign of the feedback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4F4C6-48A6-0F5E-73E4-3DC9E433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938655" y="1830677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AF2D0-6565-8655-4302-45D97E0A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787198" y="2288958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E686BB-7717-6567-6DDB-43C99E7D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98" y="2833314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C42DEF-2318-F580-AE6E-34A2DF93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853690" y="3303466"/>
            <a:ext cx="287656" cy="4113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DC6011-21A2-B215-F3AC-623E61F84751}"/>
              </a:ext>
            </a:extLst>
          </p:cNvPr>
          <p:cNvSpPr/>
          <p:nvPr/>
        </p:nvSpPr>
        <p:spPr>
          <a:xfrm>
            <a:off x="416560" y="3210845"/>
            <a:ext cx="7112000" cy="2078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6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50ED-758D-0973-F185-AAF26D5C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69569-8C0B-B55F-8DA4-0D41A0F80B38}"/>
              </a:ext>
            </a:extLst>
          </p:cNvPr>
          <p:cNvGrpSpPr/>
          <p:nvPr/>
        </p:nvGrpSpPr>
        <p:grpSpPr>
          <a:xfrm>
            <a:off x="7629769" y="1971450"/>
            <a:ext cx="4038341" cy="347436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C77773-7FBB-7E46-65D8-236A36D8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7B3B4-DC26-9744-A44A-A49EBF665007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8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9CA9C104-119D-0768-4853-295EB8F27BB3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F5BC79A-A342-19C8-0AF8-F6D7CE5B894F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4D6EF8-5682-F989-D951-16116A6F7F99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D826D-C591-C103-49B9-C87A8AC62D47}"/>
              </a:ext>
            </a:extLst>
          </p:cNvPr>
          <p:cNvSpPr txBox="1"/>
          <p:nvPr/>
        </p:nvSpPr>
        <p:spPr>
          <a:xfrm>
            <a:off x="529414" y="1709798"/>
            <a:ext cx="6999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driving wages continually downwards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A577-CEC8-D314-F002-DD37B633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938655" y="1830677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013F9-EF05-DA7C-EB6E-B0F2E2C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787198" y="2288958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ED9B31-B562-F99A-54C3-FF11C766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98" y="2833314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50B16-3B13-963E-6476-CD1BB1DF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853690" y="3303466"/>
            <a:ext cx="287656" cy="4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5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8B23-E677-8B66-7BB7-CCF54C2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707E9E-5101-B337-B057-F5622A0E8AA1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D55-1F0D-CE04-0D18-0C9D979B2B96}"/>
              </a:ext>
            </a:extLst>
          </p:cNvPr>
          <p:cNvSpPr txBox="1"/>
          <p:nvPr/>
        </p:nvSpPr>
        <p:spPr>
          <a:xfrm>
            <a:off x="63422" y="1070421"/>
            <a:ext cx="120435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driving wages continually downwards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A05F0-2522-9997-BBF1-FEE2C29B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472664" y="1191300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B47FD-5781-63D5-5EBC-84D655E2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321207" y="1649581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3E2BA-74BF-1229-80E4-3FA9AEAE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60" y="1683389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55A062-D3A4-F628-FCEE-C047800A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394906" y="2161912"/>
            <a:ext cx="287656" cy="4113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47EF3-778E-3AA4-A09A-606EB3ED5691}"/>
              </a:ext>
            </a:extLst>
          </p:cNvPr>
          <p:cNvGrpSpPr/>
          <p:nvPr/>
        </p:nvGrpSpPr>
        <p:grpSpPr>
          <a:xfrm>
            <a:off x="3308115" y="3429000"/>
            <a:ext cx="6111006" cy="3429000"/>
            <a:chOff x="3308115" y="3429000"/>
            <a:chExt cx="6111006" cy="3429000"/>
          </a:xfrm>
        </p:grpSpPr>
        <p:pic>
          <p:nvPicPr>
            <p:cNvPr id="6" name="Picture 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86060166-F459-2842-1641-F51812C0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" t="1" r="2762" b="51681"/>
            <a:stretch/>
          </p:blipFill>
          <p:spPr>
            <a:xfrm>
              <a:off x="3308115" y="3429000"/>
              <a:ext cx="6111006" cy="30469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99E349-9432-252B-DC81-EF7DB383A861}"/>
                </a:ext>
              </a:extLst>
            </p:cNvPr>
            <p:cNvSpPr txBox="1"/>
            <p:nvPr/>
          </p:nvSpPr>
          <p:spPr>
            <a:xfrm>
              <a:off x="5291380" y="6438337"/>
              <a:ext cx="2298941" cy="419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44A6C219-0C23-6708-2C96-A3098F7E7E89}"/>
              </a:ext>
            </a:extLst>
          </p:cNvPr>
          <p:cNvSpPr/>
          <p:nvPr/>
        </p:nvSpPr>
        <p:spPr>
          <a:xfrm rot="18487456">
            <a:off x="4980433" y="4328160"/>
            <a:ext cx="1219200" cy="73761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DA9E32-2E32-8E6E-520C-1CFB227B546B}"/>
              </a:ext>
            </a:extLst>
          </p:cNvPr>
          <p:cNvCxnSpPr>
            <a:cxnSpLocks/>
          </p:cNvCxnSpPr>
          <p:nvPr/>
        </p:nvCxnSpPr>
        <p:spPr>
          <a:xfrm>
            <a:off x="140677" y="1602640"/>
            <a:ext cx="359605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D79F02-AC1F-ABCB-8C95-9C4F82AE913B}"/>
              </a:ext>
            </a:extLst>
          </p:cNvPr>
          <p:cNvSpPr txBox="1"/>
          <p:nvPr/>
        </p:nvSpPr>
        <p:spPr>
          <a:xfrm>
            <a:off x="3093536" y="1091654"/>
            <a:ext cx="346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</a:t>
            </a:r>
            <a:endParaRPr lang="en-US" sz="44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3F332E-7592-671B-F3F9-20C5636C8096}"/>
              </a:ext>
            </a:extLst>
          </p:cNvPr>
          <p:cNvSpPr txBox="1"/>
          <p:nvPr/>
        </p:nvSpPr>
        <p:spPr>
          <a:xfrm>
            <a:off x="5291380" y="2503164"/>
            <a:ext cx="498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6B1E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Deflation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764506-0DF3-B439-0C93-94F1E76F67E4}"/>
              </a:ext>
            </a:extLst>
          </p:cNvPr>
          <p:cNvCxnSpPr>
            <a:cxnSpLocks/>
          </p:cNvCxnSpPr>
          <p:nvPr/>
        </p:nvCxnSpPr>
        <p:spPr>
          <a:xfrm>
            <a:off x="725153" y="3132524"/>
            <a:ext cx="5953553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78245C-D3AF-20EB-EEEF-511DEB1ED323}"/>
              </a:ext>
            </a:extLst>
          </p:cNvPr>
          <p:cNvSpPr/>
          <p:nvPr/>
        </p:nvSpPr>
        <p:spPr>
          <a:xfrm rot="2585021">
            <a:off x="6618867" y="4459698"/>
            <a:ext cx="1456906" cy="737616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3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3ECB-9EC0-0E4C-33C5-40ADA3BC7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CD6F-12C8-FC1C-EB49-0CE0A3097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2038593" y="149153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4060AAF6-4193-1DAA-4D70-F7055B9C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2139185" y="4920536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ADC0415-3A97-F19C-0C9F-AF69F7287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B04B817-B0C0-4890-4E50-3D8FCA4E8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EF384-C6D7-FE59-D8B2-B16387600B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6CD-450C-EA55-7ABD-674C1E42AF4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8D87C-9655-45DD-27E9-EBF8031F7C5A}"/>
              </a:ext>
            </a:extLst>
          </p:cNvPr>
          <p:cNvSpPr txBox="1"/>
          <p:nvPr/>
        </p:nvSpPr>
        <p:spPr>
          <a:xfrm>
            <a:off x="3664191" y="3149600"/>
            <a:ext cx="362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the cycle repeats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01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54049 0.49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8" y="2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0.53216 -0.513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-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F7DE5-1C41-6559-EB80-17A88C4E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A8D517-7A9E-7943-BF5D-258ADA0572C4}"/>
              </a:ext>
            </a:extLst>
          </p:cNvPr>
          <p:cNvSpPr txBox="1"/>
          <p:nvPr/>
        </p:nvSpPr>
        <p:spPr>
          <a:xfrm>
            <a:off x="1475662" y="123448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428D8-A7DE-B024-1AAA-DB7A029AA68C}"/>
              </a:ext>
            </a:extLst>
          </p:cNvPr>
          <p:cNvSpPr txBox="1"/>
          <p:nvPr/>
        </p:nvSpPr>
        <p:spPr>
          <a:xfrm>
            <a:off x="211013" y="1295756"/>
            <a:ext cx="58952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Replicated qualitative features of economic data.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 &lt; 18 (parameters).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Interpretability.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Extendable.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Cycles and shocks are endogenous (internal).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8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8855-C504-FEA2-48DB-B27A67F2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864264-D144-93EC-DB4F-B2EF892D70B9}"/>
              </a:ext>
            </a:extLst>
          </p:cNvPr>
          <p:cNvSpPr txBox="1"/>
          <p:nvPr/>
        </p:nvSpPr>
        <p:spPr>
          <a:xfrm>
            <a:off x="1475662" y="123448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0FA5A-DAD1-C56E-1C85-96B5E508F62C}"/>
              </a:ext>
            </a:extLst>
          </p:cNvPr>
          <p:cNvSpPr txBox="1"/>
          <p:nvPr/>
        </p:nvSpPr>
        <p:spPr>
          <a:xfrm>
            <a:off x="211013" y="1295756"/>
            <a:ext cx="58952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Replicated qualitative features of economic data.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 &lt; 18 (parameters).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Interpretability.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Extendable.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Cycles and shocks are endogenous (internal).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8BD8-CC5A-D33D-143F-536FF2ABD89E}"/>
              </a:ext>
            </a:extLst>
          </p:cNvPr>
          <p:cNvSpPr txBox="1"/>
          <p:nvPr/>
        </p:nvSpPr>
        <p:spPr>
          <a:xfrm>
            <a:off x="6178064" y="1295756"/>
            <a:ext cx="5895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Cons</a:t>
            </a: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71500" indent="-571500">
              <a:buFont typeface="Calibri Light" panose="020F0302020204030204" pitchFamily="34" charset="0"/>
              <a:buChar char="х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Limited use outside demonstration.</a:t>
            </a:r>
          </a:p>
          <a:p>
            <a:pPr marL="571500" indent="-571500">
              <a:buFont typeface="Calibri Light" panose="020F0302020204030204" pitchFamily="34" charset="0"/>
              <a:buChar char="х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Some parameters seem redundant.</a:t>
            </a:r>
          </a:p>
          <a:p>
            <a:pPr marL="571500" indent="-571500">
              <a:buFont typeface="Calibri Light" panose="020F0302020204030204" pitchFamily="34" charset="0"/>
              <a:buChar char="х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(Over-)simplified economics (no unemployment, fragility, non-sticky wages). </a:t>
            </a:r>
          </a:p>
        </p:txBody>
      </p:sp>
    </p:spTree>
    <p:extLst>
      <p:ext uri="{BB962C8B-B14F-4D97-AF65-F5344CB8AC3E}">
        <p14:creationId xmlns:p14="http://schemas.microsoft.com/office/powerpoint/2010/main" val="8152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0DF6C1E6-E582-A870-76F6-E221229F1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2444992" y="2444773"/>
            <a:ext cx="2203712" cy="4264161"/>
          </a:xfrm>
        </p:spPr>
      </p:pic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420054D6-9025-B698-3EAF-66FBA26E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7483344" y="2593839"/>
            <a:ext cx="2203712" cy="4264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83A04-ECC2-4158-22FA-ED39A0AC8AD4}"/>
              </a:ext>
            </a:extLst>
          </p:cNvPr>
          <p:cNvSpPr txBox="1"/>
          <p:nvPr/>
        </p:nvSpPr>
        <p:spPr>
          <a:xfrm>
            <a:off x="7280144" y="1926840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Bob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32A10-A019-DCCD-FEB3-49EEB9778AE3}"/>
              </a:ext>
            </a:extLst>
          </p:cNvPr>
          <p:cNvSpPr txBox="1"/>
          <p:nvPr/>
        </p:nvSpPr>
        <p:spPr>
          <a:xfrm>
            <a:off x="2404352" y="1947508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B2121-F41C-0001-575E-68C6F0672FB9}"/>
              </a:ext>
            </a:extLst>
          </p:cNvPr>
          <p:cNvSpPr txBox="1"/>
          <p:nvPr/>
        </p:nvSpPr>
        <p:spPr>
          <a:xfrm>
            <a:off x="2026754" y="395647"/>
            <a:ext cx="813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However, we don’t care about Alice and (especially not) Bob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741DB945-D864-23BD-AB52-139F76F5FF49}"/>
              </a:ext>
            </a:extLst>
          </p:cNvPr>
          <p:cNvSpPr/>
          <p:nvPr/>
        </p:nvSpPr>
        <p:spPr>
          <a:xfrm>
            <a:off x="1330448" y="2047762"/>
            <a:ext cx="4432799" cy="4432799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E8500D8C-AF74-0628-5850-45F7AEF0FC58}"/>
              </a:ext>
            </a:extLst>
          </p:cNvPr>
          <p:cNvSpPr/>
          <p:nvPr/>
        </p:nvSpPr>
        <p:spPr>
          <a:xfrm>
            <a:off x="6206240" y="2200162"/>
            <a:ext cx="4432799" cy="4432799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0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D1AC2-8AD7-DADD-52EE-F0098EDB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C49060BC-ED14-2B99-76A6-CEA29E2B1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3499954" y="2345991"/>
            <a:ext cx="1302382" cy="2520097"/>
          </a:xfrm>
        </p:spPr>
      </p:pic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1F3E9BF1-D25B-310A-A0C4-84E4B4A66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7123726" y="2218783"/>
            <a:ext cx="1302382" cy="2520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5F5E0-6C44-4E61-D15F-29009994D639}"/>
              </a:ext>
            </a:extLst>
          </p:cNvPr>
          <p:cNvSpPr txBox="1"/>
          <p:nvPr/>
        </p:nvSpPr>
        <p:spPr>
          <a:xfrm>
            <a:off x="2026754" y="395647"/>
            <a:ext cx="813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However, we don’t care about Alice and (especially not) Bob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C4FE5AD5-BA51-BFB1-2082-AE5310FF054C}"/>
              </a:ext>
            </a:extLst>
          </p:cNvPr>
          <p:cNvSpPr/>
          <p:nvPr/>
        </p:nvSpPr>
        <p:spPr>
          <a:xfrm>
            <a:off x="2803648" y="2296160"/>
            <a:ext cx="2619761" cy="2619761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9404812B-897F-AEC8-47A4-4BEE66430D39}"/>
              </a:ext>
            </a:extLst>
          </p:cNvPr>
          <p:cNvSpPr/>
          <p:nvPr/>
        </p:nvSpPr>
        <p:spPr>
          <a:xfrm>
            <a:off x="6313982" y="2119119"/>
            <a:ext cx="2619761" cy="2619761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07EA8-733D-D81B-FA0C-9D1379492DF8}"/>
              </a:ext>
            </a:extLst>
          </p:cNvPr>
          <p:cNvSpPr txBox="1"/>
          <p:nvPr/>
        </p:nvSpPr>
        <p:spPr>
          <a:xfrm>
            <a:off x="1906355" y="5054343"/>
            <a:ext cx="8138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 care about </a:t>
            </a:r>
            <a:r>
              <a:rPr lang="en-US" sz="6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companies</a:t>
            </a:r>
            <a:endParaRPr lang="en-US" sz="3600" u="sng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A8CA-D7F7-9039-1120-7E3F09EB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90A46E05-9CD8-433B-2C1B-341C2163C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A81883-646E-D6E8-7D24-BBC0FD981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EB39400-B21E-249C-0C74-330E850B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0B00553-7C22-8199-C59F-776CA2A50D56}"/>
              </a:ext>
            </a:extLst>
          </p:cNvPr>
          <p:cNvSpPr/>
          <p:nvPr/>
        </p:nvSpPr>
        <p:spPr>
          <a:xfrm>
            <a:off x="3322320" y="5628640"/>
            <a:ext cx="56896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B6515A-AE2D-3B22-8EE5-505E535D3EA8}"/>
              </a:ext>
            </a:extLst>
          </p:cNvPr>
          <p:cNvSpPr/>
          <p:nvPr/>
        </p:nvSpPr>
        <p:spPr>
          <a:xfrm>
            <a:off x="7221220" y="6278880"/>
            <a:ext cx="56896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9A8BBE-2EC7-A8AF-6725-2DF7B95A818E}"/>
              </a:ext>
            </a:extLst>
          </p:cNvPr>
          <p:cNvSpPr/>
          <p:nvPr/>
        </p:nvSpPr>
        <p:spPr>
          <a:xfrm>
            <a:off x="10538460" y="5496560"/>
            <a:ext cx="56896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 newspaper with a picture of a person raising his hands&#10;&#10;AI-generated content may be incorrect.">
            <a:extLst>
              <a:ext uri="{FF2B5EF4-FFF2-40B4-BE49-F238E27FC236}">
                <a16:creationId xmlns:a16="http://schemas.microsoft.com/office/drawing/2014/main" id="{255315EC-43BC-E7D4-F871-1AC652F2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 r="2" b="13140"/>
          <a:stretch>
            <a:fillRect/>
          </a:stretch>
        </p:blipFill>
        <p:spPr bwMode="auto"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roup of men walking past a sign&#10;&#10;AI-generated content may be incorrect.">
            <a:extLst>
              <a:ext uri="{FF2B5EF4-FFF2-40B4-BE49-F238E27FC236}">
                <a16:creationId xmlns:a16="http://schemas.microsoft.com/office/drawing/2014/main" id="{D1B28248-2502-F161-18D0-ABD1A7D7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406" b="-2"/>
          <a:stretch>
            <a:fillRect/>
          </a:stretch>
        </p:blipFill>
        <p:spPr bwMode="auto"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graph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B39F521C-6526-3D0E-F73E-C83F0EF1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69" r="12323"/>
          <a:stretch>
            <a:fillRect/>
          </a:stretch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D468E-0849-018F-F92F-F33CC780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96130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Sometimes, the economy goes bad</a:t>
            </a:r>
          </a:p>
        </p:txBody>
      </p:sp>
    </p:spTree>
    <p:extLst>
      <p:ext uri="{BB962C8B-B14F-4D97-AF65-F5344CB8AC3E}">
        <p14:creationId xmlns:p14="http://schemas.microsoft.com/office/powerpoint/2010/main" val="257429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4FB000-DA2D-0FE3-ADB6-73C75935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1148E744-6A9F-F277-1C90-5074CB453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383EBB-8075-7E58-E021-731D1D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98" y="1148080"/>
            <a:ext cx="1147182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979CAF-7998-E242-5E31-752C79296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68CD958-3E55-4EC5-2C8C-A84D056D1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DE90E-52C3-8862-73EB-C64DE994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98" y="1148080"/>
            <a:ext cx="1147182" cy="1960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FCA110-AC34-9AD9-21D6-0CC1F5A1632F}"/>
              </a:ext>
            </a:extLst>
          </p:cNvPr>
          <p:cNvSpPr/>
          <p:nvPr/>
        </p:nvSpPr>
        <p:spPr>
          <a:xfrm>
            <a:off x="3749040" y="800100"/>
            <a:ext cx="582930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830BB-457C-22ED-9C98-40E54995D269}"/>
              </a:ext>
            </a:extLst>
          </p:cNvPr>
          <p:cNvSpPr/>
          <p:nvPr/>
        </p:nvSpPr>
        <p:spPr>
          <a:xfrm>
            <a:off x="3657600" y="2594610"/>
            <a:ext cx="61341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532F-6E82-E0D6-492C-94A33B54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98F051-B25B-120D-BA5A-9C9EFA1F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3A3861A9-6F79-3A6C-D680-D3EFA954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121936-70A5-D498-73B6-C42C2ECBD135}"/>
              </a:ext>
            </a:extLst>
          </p:cNvPr>
          <p:cNvSpPr/>
          <p:nvPr/>
        </p:nvSpPr>
        <p:spPr>
          <a:xfrm>
            <a:off x="6826085" y="20116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3863F0-909D-F6D8-A481-A665CA376A65}"/>
              </a:ext>
            </a:extLst>
          </p:cNvPr>
          <p:cNvSpPr txBox="1"/>
          <p:nvPr/>
        </p:nvSpPr>
        <p:spPr>
          <a:xfrm>
            <a:off x="125595" y="2220431"/>
            <a:ext cx="632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are workers employed?</a:t>
            </a:r>
          </a:p>
        </p:txBody>
      </p:sp>
    </p:spTree>
    <p:extLst>
      <p:ext uri="{BB962C8B-B14F-4D97-AF65-F5344CB8AC3E}">
        <p14:creationId xmlns:p14="http://schemas.microsoft.com/office/powerpoint/2010/main" val="398936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6929-EDDC-5754-ED32-D82CBC461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BDC5B0-06E9-D9E0-19E9-CFEB20DE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D73F282B-91F9-7BAB-6FC6-F0D25A446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E0CB9E-440D-7B1D-1246-88163D878182}"/>
              </a:ext>
            </a:extLst>
          </p:cNvPr>
          <p:cNvSpPr/>
          <p:nvPr/>
        </p:nvSpPr>
        <p:spPr>
          <a:xfrm>
            <a:off x="6826085" y="20116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4A3DB-399F-821B-3AE4-03DB6C169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" y="2011680"/>
            <a:ext cx="6573520" cy="12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B16F-3EF7-766F-61CA-38186DD7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BBA7A4-A77E-CE3C-61AF-CA47C7A9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FACF1DD9-94D2-7320-2B92-EEBF83AA4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142B95-FE59-0C63-FE64-B3D2B0DED6D3}"/>
              </a:ext>
            </a:extLst>
          </p:cNvPr>
          <p:cNvSpPr/>
          <p:nvPr/>
        </p:nvSpPr>
        <p:spPr>
          <a:xfrm>
            <a:off x="6826085" y="20116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0D898-7832-9BA6-9E62-1F0D0FB56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" y="2011680"/>
            <a:ext cx="6573520" cy="129484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73ACE2-15A5-B6D8-223E-97E1503538A4}"/>
              </a:ext>
            </a:extLst>
          </p:cNvPr>
          <p:cNvGrpSpPr/>
          <p:nvPr/>
        </p:nvGrpSpPr>
        <p:grpSpPr>
          <a:xfrm>
            <a:off x="112043" y="3551474"/>
            <a:ext cx="5897962" cy="584775"/>
            <a:chOff x="289478" y="1828820"/>
            <a:chExt cx="5897962" cy="5847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32162B0-DA16-1BBC-FD10-5C0D93BD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478" y="1944563"/>
              <a:ext cx="472522" cy="3532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7CE280-E7CD-FF86-15A6-38201CCFA097}"/>
                </a:ext>
              </a:extLst>
            </p:cNvPr>
            <p:cNvSpPr txBox="1"/>
            <p:nvPr/>
          </p:nvSpPr>
          <p:spPr>
            <a:xfrm>
              <a:off x="762000" y="1828820"/>
              <a:ext cx="5425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Wage sensitivity parameter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9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DD3E-368A-ED75-5064-842103FB7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44C012-FEE1-2EB5-473D-C21E7DFA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E580726A-010A-A153-1467-4DD229564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E9D1E06-E675-083E-85A7-254F7C0A4FE5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64186-86A5-4928-177F-1A7E6156A158}"/>
              </a:ext>
            </a:extLst>
          </p:cNvPr>
          <p:cNvSpPr txBox="1"/>
          <p:nvPr/>
        </p:nvSpPr>
        <p:spPr>
          <a:xfrm>
            <a:off x="75424" y="3210560"/>
            <a:ext cx="665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companies make money?</a:t>
            </a:r>
          </a:p>
        </p:txBody>
      </p:sp>
    </p:spTree>
    <p:extLst>
      <p:ext uri="{BB962C8B-B14F-4D97-AF65-F5344CB8AC3E}">
        <p14:creationId xmlns:p14="http://schemas.microsoft.com/office/powerpoint/2010/main" val="389284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93269-77B1-2A33-378F-EB28597BC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CA02F4-9255-78C1-408C-8D03B5A2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E865B0C-5ED3-6634-C2A0-387C5353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B9F510-AAFF-F593-2F6B-B1CECF39D3F1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BEA1-6F57-C6DC-2BF8-BDCBDBCEA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8C9717-6928-9577-95AF-FC4F78B629F3}"/>
              </a:ext>
            </a:extLst>
          </p:cNvPr>
          <p:cNvSpPr/>
          <p:nvPr/>
        </p:nvSpPr>
        <p:spPr>
          <a:xfrm>
            <a:off x="2751793" y="2600960"/>
            <a:ext cx="2338953" cy="195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CAC9-3A25-22EB-1709-22CD0A99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E2B0F-8A2E-78F4-6CAA-14BFAE27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95B1EE8E-CD66-513F-4B27-A02B971A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8C09EDA-ADC3-A32C-84A7-BBD33C343A47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0DD07-0430-A61C-4168-8F5EB8E1C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7A23D4-2AB8-4D39-807B-EA0882A2F698}"/>
              </a:ext>
            </a:extLst>
          </p:cNvPr>
          <p:cNvSpPr/>
          <p:nvPr/>
        </p:nvSpPr>
        <p:spPr>
          <a:xfrm>
            <a:off x="2751793" y="2600960"/>
            <a:ext cx="890130" cy="195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C03F7-B195-1824-8EF4-ED5AEC80468A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</p:spTree>
    <p:extLst>
      <p:ext uri="{BB962C8B-B14F-4D97-AF65-F5344CB8AC3E}">
        <p14:creationId xmlns:p14="http://schemas.microsoft.com/office/powerpoint/2010/main" val="32225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3B28F-8B30-DDB7-5BDC-0C1A9819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43DB0-0DB0-38C3-DD84-882F99E4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C23757FB-FBE4-D7AC-ECE5-8FBB2DDAC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4FA236-282D-33CC-4E7C-F0B418961C92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F8630-24A7-69CD-1DB7-B4F6C2AD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C1930-61CB-C362-C92B-6334374A1231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44917-9A13-089B-81C7-713619058C74}"/>
              </a:ext>
            </a:extLst>
          </p:cNvPr>
          <p:cNvSpPr txBox="1"/>
          <p:nvPr/>
        </p:nvSpPr>
        <p:spPr>
          <a:xfrm>
            <a:off x="450740" y="4409412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Sell unit produced</a:t>
            </a:r>
          </a:p>
        </p:txBody>
      </p:sp>
    </p:spTree>
    <p:extLst>
      <p:ext uri="{BB962C8B-B14F-4D97-AF65-F5344CB8AC3E}">
        <p14:creationId xmlns:p14="http://schemas.microsoft.com/office/powerpoint/2010/main" val="415327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4D24-567E-39A0-2B90-AC4DCB84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F759A1-5920-BCA7-3D46-A246BF5D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15DC376A-A3BC-478A-D2AA-7EB3086C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E644AD-2922-D7AB-5528-D997C8155736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AC855-94A4-51D9-8884-0259F4C26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0B7C07-F369-7366-7BDD-BBE3C6411814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1C6E5-7DF9-A2CB-1087-75BE4F24790D}"/>
              </a:ext>
            </a:extLst>
          </p:cNvPr>
          <p:cNvSpPr txBox="1"/>
          <p:nvPr/>
        </p:nvSpPr>
        <p:spPr>
          <a:xfrm>
            <a:off x="450740" y="4409412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Sell unit produced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83A5A3-5ECC-151E-4434-32320DFBAAB7}"/>
              </a:ext>
            </a:extLst>
          </p:cNvPr>
          <p:cNvSpPr/>
          <p:nvPr/>
        </p:nvSpPr>
        <p:spPr>
          <a:xfrm>
            <a:off x="2593040" y="2721330"/>
            <a:ext cx="1125388" cy="16880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94CD6-8B8D-C234-AB1C-63A63640AC26}"/>
              </a:ext>
            </a:extLst>
          </p:cNvPr>
          <p:cNvSpPr txBox="1"/>
          <p:nvPr/>
        </p:nvSpPr>
        <p:spPr>
          <a:xfrm rot="20310967">
            <a:off x="414434" y="1581925"/>
            <a:ext cx="542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this thing?</a:t>
            </a:r>
          </a:p>
        </p:txBody>
      </p:sp>
    </p:spTree>
    <p:extLst>
      <p:ext uri="{BB962C8B-B14F-4D97-AF65-F5344CB8AC3E}">
        <p14:creationId xmlns:p14="http://schemas.microsoft.com/office/powerpoint/2010/main" val="301954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31C6FC-69B0-49A6-C2AE-01612DFEF715}"/>
              </a:ext>
            </a:extLst>
          </p:cNvPr>
          <p:cNvSpPr txBox="1"/>
          <p:nvPr/>
        </p:nvSpPr>
        <p:spPr>
          <a:xfrm>
            <a:off x="1681480" y="327083"/>
            <a:ext cx="8829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So, what are the economists doing to prevent recessions?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6C3EB-F7EA-D0B9-D90F-DF72E713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5" y="1739999"/>
            <a:ext cx="4173605" cy="1283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34BFF-96D2-84CC-9ADD-7D5344B4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63438"/>
            <a:ext cx="5230557" cy="3456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8EBB4-B5CC-A78C-0FC7-8C76F8C2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17" y="2617084"/>
            <a:ext cx="4524757" cy="3507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B4E4D-1B08-5D0B-A09C-9FBA90CFC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740000"/>
            <a:ext cx="6096000" cy="8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F83D-50B3-1BC7-A8EB-29BFAA7D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9C387-3475-A31B-CBE1-385CEFDAD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3528078" y="2080254"/>
            <a:ext cx="448976" cy="868763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984D-EEE7-02D7-DDBF-05850F1C4EC1}"/>
              </a:ext>
            </a:extLst>
          </p:cNvPr>
          <p:cNvGrpSpPr/>
          <p:nvPr/>
        </p:nvGrpSpPr>
        <p:grpSpPr>
          <a:xfrm>
            <a:off x="2381490" y="128868"/>
            <a:ext cx="7429019" cy="2936402"/>
            <a:chOff x="138227" y="452639"/>
            <a:chExt cx="11915546" cy="47097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D1876-D5D2-C295-D8DB-EF85C8CC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" b="13"/>
            <a:stretch/>
          </p:blipFill>
          <p:spPr>
            <a:xfrm>
              <a:off x="138227" y="1779607"/>
              <a:ext cx="3622877" cy="329878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0AF3BB-F937-2FE3-07AD-E156E5D57C15}"/>
                </a:ext>
              </a:extLst>
            </p:cNvPr>
            <p:cNvSpPr txBox="1"/>
            <p:nvPr/>
          </p:nvSpPr>
          <p:spPr>
            <a:xfrm>
              <a:off x="559474" y="452639"/>
              <a:ext cx="10596881" cy="74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company sells Alice’s output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3E566A-F2C7-2DB0-EED6-BC0BF6534C0F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5409133" y="2250896"/>
              <a:chExt cx="6644640" cy="291149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D584B93-1117-D259-FCAC-812D030BEFC9}"/>
                  </a:ext>
                </a:extLst>
              </p:cNvPr>
              <p:cNvGrpSpPr/>
              <p:nvPr/>
            </p:nvGrpSpPr>
            <p:grpSpPr>
              <a:xfrm>
                <a:off x="5409133" y="2250896"/>
                <a:ext cx="6644640" cy="2911495"/>
                <a:chOff x="2346960" y="2875280"/>
                <a:chExt cx="7559040" cy="331216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1795936-45E7-BD71-FE6B-15498BDA352B}"/>
                    </a:ext>
                  </a:extLst>
                </p:cNvPr>
                <p:cNvGrpSpPr/>
                <p:nvPr/>
              </p:nvGrpSpPr>
              <p:grpSpPr>
                <a:xfrm>
                  <a:off x="2857500" y="3728720"/>
                  <a:ext cx="6477000" cy="1549400"/>
                  <a:chOff x="1778000" y="2794000"/>
                  <a:chExt cx="6477000" cy="1549400"/>
                </a:xfrm>
              </p:grpSpPr>
              <p:pic>
                <p:nvPicPr>
                  <p:cNvPr id="9" name="Picture 8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1C159F74-4694-40DC-0A4E-5CACCC144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26364" t="40867" r="26414" b="36539"/>
                  <a:stretch/>
                </p:blipFill>
                <p:spPr>
                  <a:xfrm>
                    <a:off x="1778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0F47DFF4-E611-9CD7-A8C1-61E930C7D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26364" t="40867" r="26414" b="36539"/>
                  <a:stretch/>
                </p:blipFill>
                <p:spPr>
                  <a:xfrm>
                    <a:off x="3937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FAFA1735-AB3A-F743-C7E4-D8313420E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26364" t="40867" r="26414" b="36539"/>
                  <a:stretch/>
                </p:blipFill>
                <p:spPr>
                  <a:xfrm>
                    <a:off x="6096000" y="2794000"/>
                    <a:ext cx="2159000" cy="1549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90C6540-746A-F940-6585-9B942D4043E7}"/>
                    </a:ext>
                  </a:extLst>
                </p:cNvPr>
                <p:cNvSpPr/>
                <p:nvPr/>
              </p:nvSpPr>
              <p:spPr>
                <a:xfrm>
                  <a:off x="2346960" y="2875280"/>
                  <a:ext cx="7559040" cy="3312160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090891-F621-D7A5-B8CF-748983B4689C}"/>
                  </a:ext>
                </a:extLst>
              </p:cNvPr>
              <p:cNvSpPr txBox="1"/>
              <p:nvPr/>
            </p:nvSpPr>
            <p:spPr>
              <a:xfrm>
                <a:off x="7487567" y="2416323"/>
                <a:ext cx="2360932" cy="64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Consumers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590D6-53D2-CBC3-6C37-F12E671237E4}"/>
                </a:ext>
              </a:extLst>
            </p:cNvPr>
            <p:cNvSpPr txBox="1"/>
            <p:nvPr/>
          </p:nvSpPr>
          <p:spPr>
            <a:xfrm>
              <a:off x="4402825" y="1620166"/>
              <a:ext cx="1259840" cy="9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$</a:t>
              </a:r>
              <a:endParaRPr lang="en-US" sz="9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E1D6AC3-1798-68B9-6749-5662CE10C458}"/>
                </a:ext>
              </a:extLst>
            </p:cNvPr>
            <p:cNvSpPr/>
            <p:nvPr/>
          </p:nvSpPr>
          <p:spPr>
            <a:xfrm flipH="1">
              <a:off x="3597694" y="1720618"/>
              <a:ext cx="2870103" cy="1677904"/>
            </a:xfrm>
            <a:prstGeom prst="arc">
              <a:avLst>
                <a:gd name="adj1" fmla="val 11403457"/>
                <a:gd name="adj2" fmla="val 21045602"/>
              </a:avLst>
            </a:prstGeom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F5C9B2-2EBE-CF33-D0C2-71ED386F9C3D}"/>
              </a:ext>
            </a:extLst>
          </p:cNvPr>
          <p:cNvSpPr txBox="1"/>
          <p:nvPr/>
        </p:nvSpPr>
        <p:spPr>
          <a:xfrm>
            <a:off x="4295535" y="4790605"/>
            <a:ext cx="439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Total wage paid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E7618-E43E-B838-98BE-85C2CB9152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232" r="46227"/>
          <a:stretch/>
        </p:blipFill>
        <p:spPr>
          <a:xfrm>
            <a:off x="3770779" y="5515475"/>
            <a:ext cx="534195" cy="8460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DEBE2C-FC6C-876B-3230-C74E9398CD8F}"/>
              </a:ext>
            </a:extLst>
          </p:cNvPr>
          <p:cNvGrpSpPr/>
          <p:nvPr/>
        </p:nvGrpSpPr>
        <p:grpSpPr>
          <a:xfrm>
            <a:off x="3917755" y="3335989"/>
            <a:ext cx="3037752" cy="1293882"/>
            <a:chOff x="2277206" y="256653"/>
            <a:chExt cx="3455379" cy="1471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F401B7-6E3E-923E-6071-FD1E2B96D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899"/>
            <a:stretch/>
          </p:blipFill>
          <p:spPr>
            <a:xfrm>
              <a:off x="3253154" y="256653"/>
              <a:ext cx="2479431" cy="14717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98AB74-AB86-9348-C4D7-0CD9B2B9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1350" r="79033"/>
            <a:stretch/>
          </p:blipFill>
          <p:spPr>
            <a:xfrm>
              <a:off x="2277206" y="256653"/>
              <a:ext cx="905608" cy="14717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804DBC8-F2F1-616B-2F7A-4C37D9532763}"/>
              </a:ext>
            </a:extLst>
          </p:cNvPr>
          <p:cNvSpPr txBox="1"/>
          <p:nvPr/>
        </p:nvSpPr>
        <p:spPr>
          <a:xfrm>
            <a:off x="4295535" y="5646099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worker’s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6F2EE-27B6-D321-D27F-A2ABFA5E303E}"/>
              </a:ext>
            </a:extLst>
          </p:cNvPr>
          <p:cNvSpPr txBox="1"/>
          <p:nvPr/>
        </p:nvSpPr>
        <p:spPr>
          <a:xfrm>
            <a:off x="4304974" y="6230874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Price of products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D6E504-0418-7FDF-173E-E2C9E86D7234}"/>
              </a:ext>
            </a:extLst>
          </p:cNvPr>
          <p:cNvSpPr/>
          <p:nvPr/>
        </p:nvSpPr>
        <p:spPr>
          <a:xfrm>
            <a:off x="3191608" y="3335989"/>
            <a:ext cx="5949205" cy="358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2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1D17-7AC8-941E-1E12-837120E14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C16D8-DDCB-41F1-BDE5-C0BA22F78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3528078" y="2080254"/>
            <a:ext cx="448976" cy="8687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40DAB-D137-00AE-75AC-7E1D8297318E}"/>
              </a:ext>
            </a:extLst>
          </p:cNvPr>
          <p:cNvSpPr txBox="1"/>
          <p:nvPr/>
        </p:nvSpPr>
        <p:spPr>
          <a:xfrm>
            <a:off x="4295535" y="4790605"/>
            <a:ext cx="439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Total wage paid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DA763-94B6-7274-4D08-56B1C584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32" r="46227"/>
          <a:stretch/>
        </p:blipFill>
        <p:spPr>
          <a:xfrm>
            <a:off x="3770779" y="5515475"/>
            <a:ext cx="534195" cy="8460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899395-B6B6-FD2C-A885-C84D456800DD}"/>
              </a:ext>
            </a:extLst>
          </p:cNvPr>
          <p:cNvGrpSpPr/>
          <p:nvPr/>
        </p:nvGrpSpPr>
        <p:grpSpPr>
          <a:xfrm>
            <a:off x="3917755" y="3335989"/>
            <a:ext cx="3037752" cy="1293882"/>
            <a:chOff x="2277206" y="256653"/>
            <a:chExt cx="3455379" cy="1471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FE4B8D-C6A4-999A-E432-4CB682442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8899"/>
            <a:stretch/>
          </p:blipFill>
          <p:spPr>
            <a:xfrm>
              <a:off x="3253154" y="256653"/>
              <a:ext cx="2479431" cy="14717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1B59A68-B064-91E6-EBE8-4452C17F7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350" r="79033"/>
            <a:stretch/>
          </p:blipFill>
          <p:spPr>
            <a:xfrm>
              <a:off x="2277206" y="256653"/>
              <a:ext cx="905608" cy="14717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057C01-A915-EF49-508F-024E836EE3C4}"/>
              </a:ext>
            </a:extLst>
          </p:cNvPr>
          <p:cNvSpPr txBox="1"/>
          <p:nvPr/>
        </p:nvSpPr>
        <p:spPr>
          <a:xfrm>
            <a:off x="4295535" y="5646099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worker’s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9AB28-DE0E-C881-65D7-6E010D820F62}"/>
              </a:ext>
            </a:extLst>
          </p:cNvPr>
          <p:cNvSpPr txBox="1"/>
          <p:nvPr/>
        </p:nvSpPr>
        <p:spPr>
          <a:xfrm>
            <a:off x="4304974" y="6230874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Price of products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6E814B-A9F9-EF12-84E0-408272424191}"/>
              </a:ext>
            </a:extLst>
          </p:cNvPr>
          <p:cNvSpPr/>
          <p:nvPr/>
        </p:nvSpPr>
        <p:spPr>
          <a:xfrm>
            <a:off x="3191608" y="5391975"/>
            <a:ext cx="5949205" cy="152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03C8CE-2E0D-51CB-3FBC-29737F104B66}"/>
              </a:ext>
            </a:extLst>
          </p:cNvPr>
          <p:cNvGrpSpPr/>
          <p:nvPr/>
        </p:nvGrpSpPr>
        <p:grpSpPr>
          <a:xfrm>
            <a:off x="2381490" y="128868"/>
            <a:ext cx="7429019" cy="2936402"/>
            <a:chOff x="138227" y="452639"/>
            <a:chExt cx="11915546" cy="47097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32743F-8E37-4F93-F7C8-3652E3FC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" b="13"/>
            <a:stretch/>
          </p:blipFill>
          <p:spPr>
            <a:xfrm>
              <a:off x="138227" y="1779607"/>
              <a:ext cx="3622877" cy="32987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615337-E430-9523-FC8C-0B3E4789E532}"/>
                </a:ext>
              </a:extLst>
            </p:cNvPr>
            <p:cNvSpPr txBox="1"/>
            <p:nvPr/>
          </p:nvSpPr>
          <p:spPr>
            <a:xfrm>
              <a:off x="559474" y="452639"/>
              <a:ext cx="10596881" cy="74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company sells Alice’s output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598131-69D7-FFBE-41C4-ACE3CEFA8855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5409133" y="2250896"/>
              <a:chExt cx="6644640" cy="29114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78D8649-DAEF-EC4F-08F9-6585B1C8E78D}"/>
                  </a:ext>
                </a:extLst>
              </p:cNvPr>
              <p:cNvGrpSpPr/>
              <p:nvPr/>
            </p:nvGrpSpPr>
            <p:grpSpPr>
              <a:xfrm>
                <a:off x="5409133" y="2250896"/>
                <a:ext cx="6644640" cy="2911495"/>
                <a:chOff x="2346960" y="2875280"/>
                <a:chExt cx="7559040" cy="33121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34A704A-B4B4-D0FF-B253-2AB67E8360F8}"/>
                    </a:ext>
                  </a:extLst>
                </p:cNvPr>
                <p:cNvGrpSpPr/>
                <p:nvPr/>
              </p:nvGrpSpPr>
              <p:grpSpPr>
                <a:xfrm>
                  <a:off x="2857500" y="3728720"/>
                  <a:ext cx="6477000" cy="1549400"/>
                  <a:chOff x="1778000" y="2794000"/>
                  <a:chExt cx="6477000" cy="1549400"/>
                </a:xfrm>
              </p:grpSpPr>
              <p:pic>
                <p:nvPicPr>
                  <p:cNvPr id="34" name="Picture 33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F9EA276E-CA0E-9871-EB2B-D6FFA6976D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1778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80961867-CD27-C015-3138-39D5D390F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3937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28ADA6A0-E7EB-5CD8-9174-7718877A04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6096000" y="2794000"/>
                    <a:ext cx="2159000" cy="1549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60EC01F-7882-4570-5E8F-9AD5EEA28E3B}"/>
                    </a:ext>
                  </a:extLst>
                </p:cNvPr>
                <p:cNvSpPr/>
                <p:nvPr/>
              </p:nvSpPr>
              <p:spPr>
                <a:xfrm>
                  <a:off x="2346960" y="2875280"/>
                  <a:ext cx="7559040" cy="3312160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043ADF-1F08-AC34-523E-624CFEE17EE0}"/>
                  </a:ext>
                </a:extLst>
              </p:cNvPr>
              <p:cNvSpPr txBox="1"/>
              <p:nvPr/>
            </p:nvSpPr>
            <p:spPr>
              <a:xfrm>
                <a:off x="7487567" y="2416323"/>
                <a:ext cx="2360932" cy="64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Consumers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DDAF68-CCEA-F055-917D-828C5204FE7E}"/>
                </a:ext>
              </a:extLst>
            </p:cNvPr>
            <p:cNvSpPr txBox="1"/>
            <p:nvPr/>
          </p:nvSpPr>
          <p:spPr>
            <a:xfrm>
              <a:off x="4402825" y="1620166"/>
              <a:ext cx="1259840" cy="9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$</a:t>
              </a:r>
              <a:endParaRPr lang="en-US" sz="9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C171C18-FB6A-36EE-B803-2A483EAAB6E8}"/>
                </a:ext>
              </a:extLst>
            </p:cNvPr>
            <p:cNvSpPr/>
            <p:nvPr/>
          </p:nvSpPr>
          <p:spPr>
            <a:xfrm flipH="1">
              <a:off x="3597694" y="1720618"/>
              <a:ext cx="2870103" cy="1677904"/>
            </a:xfrm>
            <a:prstGeom prst="arc">
              <a:avLst>
                <a:gd name="adj1" fmla="val 11403457"/>
                <a:gd name="adj2" fmla="val 21045602"/>
              </a:avLst>
            </a:prstGeom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43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226D-8BCA-8EA4-6612-4552FDD0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D6336-0C11-04D9-FA01-FBD6DEEFB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3528078" y="2080254"/>
            <a:ext cx="448976" cy="8687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08FAEE-907B-6E75-37EB-7194AE064D7C}"/>
              </a:ext>
            </a:extLst>
          </p:cNvPr>
          <p:cNvSpPr txBox="1"/>
          <p:nvPr/>
        </p:nvSpPr>
        <p:spPr>
          <a:xfrm>
            <a:off x="4295535" y="4790605"/>
            <a:ext cx="439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Total wage paid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764D6-D792-5674-9D3A-E570D21A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32" r="46227"/>
          <a:stretch/>
        </p:blipFill>
        <p:spPr>
          <a:xfrm>
            <a:off x="3770779" y="5515475"/>
            <a:ext cx="534195" cy="8460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779AE1-B004-F22B-40BD-F965D1145F8D}"/>
              </a:ext>
            </a:extLst>
          </p:cNvPr>
          <p:cNvGrpSpPr/>
          <p:nvPr/>
        </p:nvGrpSpPr>
        <p:grpSpPr>
          <a:xfrm>
            <a:off x="3917755" y="3335989"/>
            <a:ext cx="3037752" cy="1293882"/>
            <a:chOff x="2277206" y="256653"/>
            <a:chExt cx="3455379" cy="1471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1F83F7-C8BB-6919-D37E-521319CA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8899"/>
            <a:stretch/>
          </p:blipFill>
          <p:spPr>
            <a:xfrm>
              <a:off x="3253154" y="256653"/>
              <a:ext cx="2479431" cy="14717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A8D027-8940-9315-5A94-3A9177FD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350" r="79033"/>
            <a:stretch/>
          </p:blipFill>
          <p:spPr>
            <a:xfrm>
              <a:off x="2277206" y="256653"/>
              <a:ext cx="905608" cy="14717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495B43-FF19-AA8A-8FEC-6032E7771F12}"/>
              </a:ext>
            </a:extLst>
          </p:cNvPr>
          <p:cNvSpPr txBox="1"/>
          <p:nvPr/>
        </p:nvSpPr>
        <p:spPr>
          <a:xfrm>
            <a:off x="4295535" y="5646099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worker’s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03D44-700C-0194-3C5A-FC373E4BDC16}"/>
              </a:ext>
            </a:extLst>
          </p:cNvPr>
          <p:cNvSpPr txBox="1"/>
          <p:nvPr/>
        </p:nvSpPr>
        <p:spPr>
          <a:xfrm>
            <a:off x="4304974" y="6230874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Price of products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4E77DC-FDA0-0C87-1D65-50E5EABD11A6}"/>
              </a:ext>
            </a:extLst>
          </p:cNvPr>
          <p:cNvGrpSpPr/>
          <p:nvPr/>
        </p:nvGrpSpPr>
        <p:grpSpPr>
          <a:xfrm>
            <a:off x="2381490" y="128868"/>
            <a:ext cx="7429019" cy="2936402"/>
            <a:chOff x="138227" y="452639"/>
            <a:chExt cx="11915546" cy="47097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D9AB06-1833-2537-C985-1F4503A5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" b="13"/>
            <a:stretch/>
          </p:blipFill>
          <p:spPr>
            <a:xfrm>
              <a:off x="138227" y="1779607"/>
              <a:ext cx="3622877" cy="32987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1ED164-9A39-3F9F-9F36-6B1E8CFBDA49}"/>
                </a:ext>
              </a:extLst>
            </p:cNvPr>
            <p:cNvSpPr txBox="1"/>
            <p:nvPr/>
          </p:nvSpPr>
          <p:spPr>
            <a:xfrm>
              <a:off x="559474" y="452639"/>
              <a:ext cx="10596881" cy="74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company sells Alice’s output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7AF3DB-43DB-5562-4BC7-2DA3AF1DC123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5409133" y="2250896"/>
              <a:chExt cx="6644640" cy="29114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CC145BE-F6BC-29C6-FEF1-FF8660EBA34F}"/>
                  </a:ext>
                </a:extLst>
              </p:cNvPr>
              <p:cNvGrpSpPr/>
              <p:nvPr/>
            </p:nvGrpSpPr>
            <p:grpSpPr>
              <a:xfrm>
                <a:off x="5409133" y="2250896"/>
                <a:ext cx="6644640" cy="2911495"/>
                <a:chOff x="2346960" y="2875280"/>
                <a:chExt cx="7559040" cy="33121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3A3E870-96F1-CDBA-DE2C-0D11900B2ED4}"/>
                    </a:ext>
                  </a:extLst>
                </p:cNvPr>
                <p:cNvGrpSpPr/>
                <p:nvPr/>
              </p:nvGrpSpPr>
              <p:grpSpPr>
                <a:xfrm>
                  <a:off x="2857500" y="3728720"/>
                  <a:ext cx="6477000" cy="1549400"/>
                  <a:chOff x="1778000" y="2794000"/>
                  <a:chExt cx="6477000" cy="1549400"/>
                </a:xfrm>
              </p:grpSpPr>
              <p:pic>
                <p:nvPicPr>
                  <p:cNvPr id="34" name="Picture 33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C44E8D62-198B-D7F4-DADC-B64669E45D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1778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C89BF72F-131C-426B-B29B-003DC8C56C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3937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DC424077-3204-59CB-18DA-B56717ADB1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6096000" y="2794000"/>
                    <a:ext cx="2159000" cy="1549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903EC73-8BDD-A48B-4A07-E253CE8B60A8}"/>
                    </a:ext>
                  </a:extLst>
                </p:cNvPr>
                <p:cNvSpPr/>
                <p:nvPr/>
              </p:nvSpPr>
              <p:spPr>
                <a:xfrm>
                  <a:off x="2346960" y="2875280"/>
                  <a:ext cx="7559040" cy="3312160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CE64A1-C4C7-C056-7BA3-63F757721826}"/>
                  </a:ext>
                </a:extLst>
              </p:cNvPr>
              <p:cNvSpPr txBox="1"/>
              <p:nvPr/>
            </p:nvSpPr>
            <p:spPr>
              <a:xfrm>
                <a:off x="7487567" y="2416323"/>
                <a:ext cx="2360932" cy="64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Consumers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2BB52B-34B9-C875-9AF0-324ECEEDA526}"/>
                </a:ext>
              </a:extLst>
            </p:cNvPr>
            <p:cNvSpPr txBox="1"/>
            <p:nvPr/>
          </p:nvSpPr>
          <p:spPr>
            <a:xfrm>
              <a:off x="4402825" y="1620166"/>
              <a:ext cx="1259840" cy="9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$</a:t>
              </a:r>
              <a:endParaRPr lang="en-US" sz="9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4961E71-5B44-4A5D-F412-A33CA1F61783}"/>
                </a:ext>
              </a:extLst>
            </p:cNvPr>
            <p:cNvSpPr/>
            <p:nvPr/>
          </p:nvSpPr>
          <p:spPr>
            <a:xfrm flipH="1">
              <a:off x="3597694" y="1720618"/>
              <a:ext cx="2870103" cy="1677904"/>
            </a:xfrm>
            <a:prstGeom prst="arc">
              <a:avLst>
                <a:gd name="adj1" fmla="val 11403457"/>
                <a:gd name="adj2" fmla="val 21045602"/>
              </a:avLst>
            </a:prstGeom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3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B799-5ABB-3627-0C2C-8D4EFCFD4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F5C1C1-CC9C-0383-F48F-1C632B95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46CD2380-0A97-551A-CFE2-F751B1FFF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E7CD24-3840-EC1B-CFD1-CE3723B2CC4A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28C8E-96D4-F081-072F-7BB81CFF0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05BFF-880F-BC9A-0114-E28FAE3BBB0D}"/>
              </a:ext>
            </a:extLst>
          </p:cNvPr>
          <p:cNvSpPr txBox="1"/>
          <p:nvPr/>
        </p:nvSpPr>
        <p:spPr>
          <a:xfrm>
            <a:off x="495272" y="4339058"/>
            <a:ext cx="5425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Sell unit produced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</a:t>
            </a:r>
            <a:r>
              <a:rPr lang="en-US" sz="3200" i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thus, earn money equal to the average weighted wage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7BE20-30F5-8EFC-8139-17ED71FF3089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</p:spTree>
    <p:extLst>
      <p:ext uri="{BB962C8B-B14F-4D97-AF65-F5344CB8AC3E}">
        <p14:creationId xmlns:p14="http://schemas.microsoft.com/office/powerpoint/2010/main" val="386518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9EA5-CE9F-458A-D9EB-87CC8AD5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67ED185-E53E-6194-8668-37D53400323D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539750-880E-C3D6-244B-9A5DFE1D9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8542C9E3-AF14-7741-F8E9-36966EA8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92C81C-5A94-2356-9E94-CD968F203343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9BF51-44A1-DF63-B655-6CE61F9AC3A9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</p:spTree>
    <p:extLst>
      <p:ext uri="{BB962C8B-B14F-4D97-AF65-F5344CB8AC3E}">
        <p14:creationId xmlns:p14="http://schemas.microsoft.com/office/powerpoint/2010/main" val="392886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E711-2231-74F1-5150-E129652F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8FF9A8-DF19-5D31-1F23-8A423042B21A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7A932A-1FDB-7F58-5C25-5813FCA2C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B984B043-6FFE-5510-5002-7C5EAC8E3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D12F928-3673-3FF2-5C79-DEC0BB489225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0A29361-13CF-D326-EAA1-8F74C832FF9D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CF2FF-1E05-290D-C85F-8A146A430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0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DF59-7968-7F32-3C9D-E7EAC08C1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D9CDF3-36C1-3A3C-AFDA-645588E40252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8BF1E6-F838-9580-FB39-7BF9C2A8A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8D76372B-820D-B96F-AA49-8353168A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A30F387-D45A-5D1E-5817-9DC28753D5A4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632C18-9A9D-83C5-FB1C-8EFA04E5627B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B6990-B121-8F85-625B-223EE2166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2F3E3-4210-B0CC-873B-C3081F083A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5663"/>
          <a:stretch/>
        </p:blipFill>
        <p:spPr>
          <a:xfrm>
            <a:off x="1283317" y="2647029"/>
            <a:ext cx="3402988" cy="8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74A8-CB10-6181-8D10-6F4F9062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657FF26-DC16-5286-D2F7-893D475645C9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549C6-C90D-C02C-D5A7-F4024880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63448692-1B62-6739-6341-CE3B5471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56B1F3-75AE-797A-49E5-C60391EF4BCA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7235F9-8AEB-9235-D06D-5C5DA3A45EF7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FD72C-9F81-30DF-1AA9-0880A75C2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CF3A2-443A-EF23-0F3E-2BED06C9B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17" y="2647029"/>
            <a:ext cx="3402988" cy="25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308E0-CEFE-1C6E-7C5B-61107884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0EFE7C0-BC3F-335B-A744-AE3ECA2800AD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980DB1-4F15-A5DE-2BD5-67E1056E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F1F95E0C-575C-B7FB-CC3E-3B03DB08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037CC96-B91E-4EF0-972F-5EDB4DD30144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B24E13-38A0-D8F3-B2AE-0524302BE015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72F54-3FD9-2A96-673D-D65B11715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936F-6BB6-B8E2-D0E7-12127985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17" y="2647029"/>
            <a:ext cx="3402988" cy="258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1DDB9-894F-10EB-28E0-3A4476D9A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91" y="5109625"/>
            <a:ext cx="3709868" cy="172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48D67-9993-8720-6CB0-176A00545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771" y="5851514"/>
            <a:ext cx="522385" cy="2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19C-931D-E19C-25B3-FB866254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3719B-AA36-BC60-E4CE-E725996E1DCB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5A501-4B24-BC7E-0225-78EC3238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9245BC19-4DAA-BE7F-198B-0A3C86011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2C20102-CFED-DF84-AAE2-8D3EF87A9871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170385-5A12-8B5B-46BE-712439048BE9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6CAFB-220C-B0A8-3C40-35E9C551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E88C8-B8A2-B13E-217D-B8D723A56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17" y="2647029"/>
            <a:ext cx="3402988" cy="258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13878-688D-86BE-F335-CA24F6190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91" y="5109625"/>
            <a:ext cx="3709868" cy="172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09AFE-E751-3550-27EA-FCD2E7168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771" y="5851514"/>
            <a:ext cx="522385" cy="239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29156-556A-B540-1FF6-43FDF02A96A7}"/>
              </a:ext>
            </a:extLst>
          </p:cNvPr>
          <p:cNvSpPr txBox="1"/>
          <p:nvPr/>
        </p:nvSpPr>
        <p:spPr>
          <a:xfrm>
            <a:off x="553765" y="2573928"/>
            <a:ext cx="1059688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cause most companies to make a profit, yet that creates vulnerability to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shocks</a:t>
            </a:r>
          </a:p>
        </p:txBody>
      </p:sp>
    </p:spTree>
    <p:extLst>
      <p:ext uri="{BB962C8B-B14F-4D97-AF65-F5344CB8AC3E}">
        <p14:creationId xmlns:p14="http://schemas.microsoft.com/office/powerpoint/2010/main" val="203448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B586C-FFBA-1930-12F0-5500FAA1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A11737-4CE1-058E-80CB-AD55FE028639}"/>
              </a:ext>
            </a:extLst>
          </p:cNvPr>
          <p:cNvSpPr txBox="1"/>
          <p:nvPr/>
        </p:nvSpPr>
        <p:spPr>
          <a:xfrm>
            <a:off x="1681480" y="1929807"/>
            <a:ext cx="8829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Goal: </a:t>
            </a:r>
          </a:p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Describe the business cycle with less complexity than economists, </a:t>
            </a:r>
          </a:p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while still getting reasonable results</a:t>
            </a:r>
          </a:p>
        </p:txBody>
      </p:sp>
    </p:spTree>
    <p:extLst>
      <p:ext uri="{BB962C8B-B14F-4D97-AF65-F5344CB8AC3E}">
        <p14:creationId xmlns:p14="http://schemas.microsoft.com/office/powerpoint/2010/main" val="386575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A7D9-50D1-5FB1-C8DA-D1E997872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7E2D78-05F2-C15B-8047-EE6F4351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4BB0C6E-F305-B2F5-1719-3A3876E77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EB0FCF3-E6D0-1D92-8FA5-70E5EDF92BAF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94F95-9501-50B0-7C01-90259E427196}"/>
              </a:ext>
            </a:extLst>
          </p:cNvPr>
          <p:cNvSpPr txBox="1"/>
          <p:nvPr/>
        </p:nvSpPr>
        <p:spPr>
          <a:xfrm>
            <a:off x="204359" y="4547071"/>
            <a:ext cx="632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are wages updated?</a:t>
            </a:r>
          </a:p>
        </p:txBody>
      </p:sp>
    </p:spTree>
    <p:extLst>
      <p:ext uri="{BB962C8B-B14F-4D97-AF65-F5344CB8AC3E}">
        <p14:creationId xmlns:p14="http://schemas.microsoft.com/office/powerpoint/2010/main" val="135921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3D9DC-29A6-AED6-03BA-C96FB5038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55D5AB-FC6B-96A7-19B4-5F4AE470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8D3D696D-AEF5-9CA5-B428-1BCD60F37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8F0771-A484-5FB2-9885-F5AF2AC0ADF5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CE6339FC-D4EE-36F6-11CF-6118CC32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951D8D-6717-726D-1803-B4020E66F0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66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4FFA1-2BB6-84E8-8E1A-A4FA2B698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ABE010-95AB-4FE4-ED98-504762AF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D656FB7B-039D-2C65-85F5-9FD72415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60B685-AF0F-9438-59A1-E4A05D7D5AD4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1D4B2665-2D1E-CC41-8B88-1C70268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17AF56E-19E9-0C26-9507-D06BDEEE2E44}"/>
              </a:ext>
            </a:extLst>
          </p:cNvPr>
          <p:cNvSpPr/>
          <p:nvPr/>
        </p:nvSpPr>
        <p:spPr>
          <a:xfrm>
            <a:off x="2551690" y="4287520"/>
            <a:ext cx="2029574" cy="894080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958EE-2D1C-839C-96A2-74C222E712F9}"/>
              </a:ext>
            </a:extLst>
          </p:cNvPr>
          <p:cNvSpPr txBox="1"/>
          <p:nvPr/>
        </p:nvSpPr>
        <p:spPr>
          <a:xfrm>
            <a:off x="316240" y="52574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sell more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FA998-3DBC-D09D-9C79-1587C358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77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AB65-3B49-F1EB-F388-972FC63D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869274-8087-526C-8BBC-FFD208BB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947C4001-36B5-3C53-91D6-3DB3999F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74CED0-EF81-ED4E-4F70-BABF9C18DA3F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0DABA4E2-93CE-B054-9C70-0954D8F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A6269BC-E27E-2CA6-D526-C5C1497A25F6}"/>
              </a:ext>
            </a:extLst>
          </p:cNvPr>
          <p:cNvSpPr/>
          <p:nvPr/>
        </p:nvSpPr>
        <p:spPr>
          <a:xfrm>
            <a:off x="2551690" y="4287520"/>
            <a:ext cx="2029574" cy="894080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BC21-278A-3C62-C45D-5A677AE94982}"/>
              </a:ext>
            </a:extLst>
          </p:cNvPr>
          <p:cNvSpPr txBox="1"/>
          <p:nvPr/>
        </p:nvSpPr>
        <p:spPr>
          <a:xfrm>
            <a:off x="316240" y="52574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sell more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31EAB-9237-713F-1B0D-A4DEEDF75F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44EED3-8D4B-FAC5-9C56-7C5B097F36AD}"/>
              </a:ext>
            </a:extLst>
          </p:cNvPr>
          <p:cNvGrpSpPr/>
          <p:nvPr/>
        </p:nvGrpSpPr>
        <p:grpSpPr>
          <a:xfrm>
            <a:off x="1585545" y="5975445"/>
            <a:ext cx="4510454" cy="697523"/>
            <a:chOff x="899782" y="6160477"/>
            <a:chExt cx="4510454" cy="6975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8B388C-2B36-B95F-60E1-944CED7F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7307" t="10729" r="56010" b="58794"/>
            <a:stretch/>
          </p:blipFill>
          <p:spPr>
            <a:xfrm>
              <a:off x="2157082" y="6160477"/>
              <a:ext cx="3253154" cy="6975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B2E6AA-7D08-2F19-6040-A5048D25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39" t="35274" r="87548" b="34377"/>
            <a:stretch/>
          </p:blipFill>
          <p:spPr>
            <a:xfrm>
              <a:off x="899782" y="6160477"/>
              <a:ext cx="1257300" cy="694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98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7261-2503-F1ED-D8B8-C9FB6CC9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B13A35-932A-5A40-3B0C-5F266A09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C3DC1FC1-5003-3965-575E-216550B59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2982AA1-4C5A-7C5C-F30F-81380DC95945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C890D8AA-106A-360C-129C-B51620BA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46FD605-6BDE-1E76-2613-B955EF1B77CC}"/>
              </a:ext>
            </a:extLst>
          </p:cNvPr>
          <p:cNvSpPr/>
          <p:nvPr/>
        </p:nvSpPr>
        <p:spPr>
          <a:xfrm>
            <a:off x="2551690" y="4287520"/>
            <a:ext cx="2029574" cy="894080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BA50A-AE44-E72D-49A5-2F42BAC541E8}"/>
              </a:ext>
            </a:extLst>
          </p:cNvPr>
          <p:cNvSpPr txBox="1"/>
          <p:nvPr/>
        </p:nvSpPr>
        <p:spPr>
          <a:xfrm>
            <a:off x="316240" y="52574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sell more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127F9-AA7A-B02A-C630-9C918C434F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9DA244-4A30-2951-1B88-2E19F0DB1821}"/>
              </a:ext>
            </a:extLst>
          </p:cNvPr>
          <p:cNvGrpSpPr/>
          <p:nvPr/>
        </p:nvGrpSpPr>
        <p:grpSpPr>
          <a:xfrm>
            <a:off x="1585545" y="5975445"/>
            <a:ext cx="4510454" cy="697523"/>
            <a:chOff x="899782" y="6160477"/>
            <a:chExt cx="4510454" cy="6975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8D077B-8245-52A0-6A98-DA8BB249C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7307" t="10729" r="56010" b="58794"/>
            <a:stretch/>
          </p:blipFill>
          <p:spPr>
            <a:xfrm>
              <a:off x="2157082" y="6160477"/>
              <a:ext cx="3253154" cy="6975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94A8EB-0F2A-1AFD-FCEB-D37FB6A9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39" t="35274" r="87548" b="34377"/>
            <a:stretch/>
          </p:blipFill>
          <p:spPr>
            <a:xfrm>
              <a:off x="899782" y="6160477"/>
              <a:ext cx="1257300" cy="694593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3ED92E9-1CB5-BCBF-1A8A-17EECEC4BA68}"/>
              </a:ext>
            </a:extLst>
          </p:cNvPr>
          <p:cNvSpPr/>
          <p:nvPr/>
        </p:nvSpPr>
        <p:spPr>
          <a:xfrm>
            <a:off x="4581264" y="5918543"/>
            <a:ext cx="1353544" cy="76980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6118D-9C46-3917-6D3C-DE87AD34E573}"/>
              </a:ext>
            </a:extLst>
          </p:cNvPr>
          <p:cNvSpPr txBox="1"/>
          <p:nvPr/>
        </p:nvSpPr>
        <p:spPr>
          <a:xfrm>
            <a:off x="4581264" y="5965383"/>
            <a:ext cx="6934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size parameter</a:t>
            </a:r>
          </a:p>
        </p:txBody>
      </p:sp>
    </p:spTree>
    <p:extLst>
      <p:ext uri="{BB962C8B-B14F-4D97-AF65-F5344CB8AC3E}">
        <p14:creationId xmlns:p14="http://schemas.microsoft.com/office/powerpoint/2010/main" val="126098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FEC8-43E5-7FEF-B8DE-D3C55B047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71859F-5E37-7BD4-75EA-C0029D5E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1074849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DD2129A-8027-B869-2C1E-3B97A88B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82434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EC338D-0250-6647-87C5-E43F586C4E71}"/>
              </a:ext>
            </a:extLst>
          </p:cNvPr>
          <p:cNvSpPr/>
          <p:nvPr/>
        </p:nvSpPr>
        <p:spPr>
          <a:xfrm>
            <a:off x="6752852" y="3279063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9709B5-0AEC-9D9D-74F8-D5952E22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955" y="457961"/>
            <a:ext cx="5059045" cy="347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E1148-FFF3-DCC7-E85E-2CCE48BF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67" b="-27"/>
          <a:stretch/>
        </p:blipFill>
        <p:spPr>
          <a:xfrm>
            <a:off x="2449213" y="32309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601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4048C-AAD4-4257-DB7B-D7E6E7056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CA4F22-F630-3C04-8504-E087E5D7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1074849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AFB19204-B1F1-9EA9-BFFA-C854796DD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82434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0D5CCF-EF0A-ADF0-743E-F013D5CB98BE}"/>
              </a:ext>
            </a:extLst>
          </p:cNvPr>
          <p:cNvSpPr/>
          <p:nvPr/>
        </p:nvSpPr>
        <p:spPr>
          <a:xfrm>
            <a:off x="6752852" y="3279063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175EE2-12F2-853B-C7A0-1136EB8B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955" y="457961"/>
            <a:ext cx="5059045" cy="347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BE0A567-CB3C-4DB0-7565-5988D995528F}"/>
              </a:ext>
            </a:extLst>
          </p:cNvPr>
          <p:cNvSpPr/>
          <p:nvPr/>
        </p:nvSpPr>
        <p:spPr>
          <a:xfrm>
            <a:off x="2551690" y="3984261"/>
            <a:ext cx="2029574" cy="963107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5DE96-5DEB-9D53-61B0-C8ED90D72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67" b="-27"/>
          <a:stretch/>
        </p:blipFill>
        <p:spPr>
          <a:xfrm>
            <a:off x="2449213" y="32309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2F3A00-5741-69C4-0428-976516D9FCA2}"/>
              </a:ext>
            </a:extLst>
          </p:cNvPr>
          <p:cNvSpPr txBox="1"/>
          <p:nvPr/>
        </p:nvSpPr>
        <p:spPr>
          <a:xfrm>
            <a:off x="0" y="4937208"/>
            <a:ext cx="87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fewer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pay less in wages</a:t>
            </a:r>
          </a:p>
        </p:txBody>
      </p:sp>
    </p:spTree>
    <p:extLst>
      <p:ext uri="{BB962C8B-B14F-4D97-AF65-F5344CB8AC3E}">
        <p14:creationId xmlns:p14="http://schemas.microsoft.com/office/powerpoint/2010/main" val="369263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833D6-3AAB-CD4D-1084-647A68589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50E4BE-CC4F-1F49-4135-2A189481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1074849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33023182-CEBA-81C4-5A13-451762F74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82434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7ADB53-BA65-137E-C3AB-B19790858BF8}"/>
              </a:ext>
            </a:extLst>
          </p:cNvPr>
          <p:cNvSpPr/>
          <p:nvPr/>
        </p:nvSpPr>
        <p:spPr>
          <a:xfrm>
            <a:off x="6752852" y="3279063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239C51-93F3-85D3-936E-CE68EDD6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955" y="457961"/>
            <a:ext cx="5059045" cy="347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D640CEE-BFD0-2FB3-88F2-05F943EDD034}"/>
              </a:ext>
            </a:extLst>
          </p:cNvPr>
          <p:cNvSpPr/>
          <p:nvPr/>
        </p:nvSpPr>
        <p:spPr>
          <a:xfrm>
            <a:off x="2551690" y="3984261"/>
            <a:ext cx="2029574" cy="963107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480EC-ED15-C6B5-8735-1963BA1CC8EF}"/>
              </a:ext>
            </a:extLst>
          </p:cNvPr>
          <p:cNvSpPr txBox="1"/>
          <p:nvPr/>
        </p:nvSpPr>
        <p:spPr>
          <a:xfrm>
            <a:off x="0" y="4937208"/>
            <a:ext cx="87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fewer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pay less in wages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2D716-B98E-53AE-F305-E78371776F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67" b="-27"/>
          <a:stretch/>
        </p:blipFill>
        <p:spPr>
          <a:xfrm>
            <a:off x="2449213" y="32309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5BB95-8E62-729D-1EAF-6D6BE74403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9" t="35274" r="87548" b="34377"/>
          <a:stretch/>
        </p:blipFill>
        <p:spPr>
          <a:xfrm>
            <a:off x="2063615" y="5975280"/>
            <a:ext cx="1257300" cy="694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F5AC-4ADC-556F-B2A3-A715B9CBE0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12" t="50680" r="50553"/>
          <a:stretch/>
        </p:blipFill>
        <p:spPr>
          <a:xfrm>
            <a:off x="3320915" y="5696903"/>
            <a:ext cx="3930163" cy="11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4351D-A871-D15D-6963-2CBA130D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3B84A9-2F3B-1110-22B4-2A6C05C1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980"/>
            <a:ext cx="12192000" cy="22886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33E8B-162D-AFE5-A9FB-BBD9369502E8}"/>
              </a:ext>
            </a:extLst>
          </p:cNvPr>
          <p:cNvSpPr/>
          <p:nvPr/>
        </p:nvSpPr>
        <p:spPr>
          <a:xfrm>
            <a:off x="9592408" y="1871412"/>
            <a:ext cx="2599592" cy="123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5B6A-612C-369F-7653-A6508CDD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FAC350-AC62-BFC5-2C2E-B619C9D9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980"/>
            <a:ext cx="12192000" cy="2288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D1526-A108-F9D9-88C3-982657F51EFF}"/>
              </a:ext>
            </a:extLst>
          </p:cNvPr>
          <p:cNvSpPr txBox="1"/>
          <p:nvPr/>
        </p:nvSpPr>
        <p:spPr>
          <a:xfrm>
            <a:off x="797560" y="4304505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Zero worker companies also increase wages</a:t>
            </a:r>
          </a:p>
        </p:txBody>
      </p:sp>
    </p:spTree>
    <p:extLst>
      <p:ext uri="{BB962C8B-B14F-4D97-AF65-F5344CB8AC3E}">
        <p14:creationId xmlns:p14="http://schemas.microsoft.com/office/powerpoint/2010/main" val="129993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38A4-450A-F9D0-EB54-39FAF8B3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6B8DE-750E-28D2-DC5D-83844F101F9B}"/>
              </a:ext>
            </a:extLst>
          </p:cNvPr>
          <p:cNvSpPr txBox="1"/>
          <p:nvPr/>
        </p:nvSpPr>
        <p:spPr>
          <a:xfrm>
            <a:off x="1681480" y="378053"/>
            <a:ext cx="882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Let’s go simple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8AEFEA9-3081-FC61-D44A-B97BF7CA9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1252527" y="3196761"/>
            <a:ext cx="1577684" cy="3052803"/>
          </a:xfrm>
        </p:spPr>
      </p:pic>
      <p:pic>
        <p:nvPicPr>
          <p:cNvPr id="3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D120385-39B3-CC45-86C5-165C16DE4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3009476" y="3286467"/>
            <a:ext cx="1577684" cy="3052803"/>
          </a:xfrm>
          <a:prstGeom prst="rect">
            <a:avLst/>
          </a:prstGeom>
        </p:spPr>
      </p:pic>
      <p:pic>
        <p:nvPicPr>
          <p:cNvPr id="4" name="Picture 3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977E510-A5A5-8D9F-9F62-BE78D4BDB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670125" y="4530332"/>
            <a:ext cx="2405073" cy="2189922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8CBF2C7C-3AF9-C2DE-5075-631FA0D9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114495" y="2164054"/>
            <a:ext cx="2405073" cy="2189922"/>
          </a:xfrm>
          <a:prstGeom prst="rect">
            <a:avLst/>
          </a:prstGeom>
        </p:spPr>
      </p:pic>
      <p:pic>
        <p:nvPicPr>
          <p:cNvPr id="7" name="Picture 6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0E665B4B-1005-08F0-E161-64455E98C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114495" y="4530332"/>
            <a:ext cx="2405073" cy="2189922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7E9C3CD-0BB8-BE05-28A2-6B909C69D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670125" y="2164054"/>
            <a:ext cx="2405073" cy="21899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313148-71D6-840A-BFFA-650BB6480A7A}"/>
              </a:ext>
            </a:extLst>
          </p:cNvPr>
          <p:cNvSpPr txBox="1"/>
          <p:nvPr/>
        </p:nvSpPr>
        <p:spPr>
          <a:xfrm>
            <a:off x="6887027" y="1367990"/>
            <a:ext cx="54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 </a:t>
            </a: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Companies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9F82B-2A59-FF3D-38A7-711A32AEEF2E}"/>
              </a:ext>
            </a:extLst>
          </p:cNvPr>
          <p:cNvSpPr txBox="1"/>
          <p:nvPr/>
        </p:nvSpPr>
        <p:spPr>
          <a:xfrm>
            <a:off x="116802" y="2550430"/>
            <a:ext cx="54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W</a:t>
            </a: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62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F7F3-7A80-705C-C28F-7057EAED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C401FB-2651-E4D7-40AF-C5502B27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6E16C32-EC66-B7A0-6A5B-0EDA201C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5EB77-BD15-2F32-AB91-54DAAFF121F2}"/>
              </a:ext>
            </a:extLst>
          </p:cNvPr>
          <p:cNvSpPr txBox="1"/>
          <p:nvPr/>
        </p:nvSpPr>
        <p:spPr>
          <a:xfrm>
            <a:off x="423507" y="533871"/>
            <a:ext cx="632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Quick summary</a:t>
            </a:r>
          </a:p>
        </p:txBody>
      </p:sp>
    </p:spTree>
    <p:extLst>
      <p:ext uri="{BB962C8B-B14F-4D97-AF65-F5344CB8AC3E}">
        <p14:creationId xmlns:p14="http://schemas.microsoft.com/office/powerpoint/2010/main" val="181391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4CA5-5784-264B-8AE7-BA2F6999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04FD4-7AD9-488F-A7DB-02927AC3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DF9D1C35-03E3-580F-8F0D-8EFF437D1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E6A6A-0B7B-3977-78A0-02B3CB66F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38" y="307995"/>
            <a:ext cx="6573520" cy="12948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F1BCC07-81AB-8C37-2B07-F25A57F7998E}"/>
              </a:ext>
            </a:extLst>
          </p:cNvPr>
          <p:cNvSpPr/>
          <p:nvPr/>
        </p:nvSpPr>
        <p:spPr>
          <a:xfrm>
            <a:off x="6846405" y="942518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3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104D-2B70-81B1-16E0-51622CF6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A947DE-993C-A606-33E7-920EB44E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FC660644-EECD-4931-1DE4-5B69AE16E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BB19D-D082-D612-5B17-1AEBD70B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38" y="307995"/>
            <a:ext cx="6573520" cy="1294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5B1FD-50A3-0012-6FF9-52544382A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" y="2029562"/>
            <a:ext cx="5212080" cy="11177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6687EC-9AB9-CB97-FCF1-62075A7E877B}"/>
              </a:ext>
            </a:extLst>
          </p:cNvPr>
          <p:cNvSpPr/>
          <p:nvPr/>
        </p:nvSpPr>
        <p:spPr>
          <a:xfrm>
            <a:off x="6846405" y="2029562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3133-9898-6952-BCC5-7BC39D18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191E1F-DD96-E4F6-FB69-B705B829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0F0606F6-BF6B-BFAB-73D6-517906126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3C636-0F78-AD3B-A469-4D758AA9F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38" y="307995"/>
            <a:ext cx="6573520" cy="1294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C3692-7DED-5531-D444-9E3D871D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" y="2029562"/>
            <a:ext cx="5212080" cy="1117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F910-D3E0-9EA5-56D5-1F590DC03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39920"/>
            <a:ext cx="10688320" cy="20064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6D2643-B0CD-B04F-DC44-BF4D51D646EE}"/>
              </a:ext>
            </a:extLst>
          </p:cNvPr>
          <p:cNvSpPr/>
          <p:nvPr/>
        </p:nvSpPr>
        <p:spPr>
          <a:xfrm>
            <a:off x="6846405" y="3161392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7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4B1EA-1E9C-0291-FA78-D58ED0BD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line drawing of a building and a grave&#10;&#10;AI-generated content may be incorrect.">
            <a:extLst>
              <a:ext uri="{FF2B5EF4-FFF2-40B4-BE49-F238E27FC236}">
                <a16:creationId xmlns:a16="http://schemas.microsoft.com/office/drawing/2014/main" id="{2D6C55E3-3D21-B6F6-C0E9-B36E4217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1" t="29804" r="29117" b="43137"/>
          <a:stretch/>
        </p:blipFill>
        <p:spPr>
          <a:xfrm>
            <a:off x="5201112" y="2402772"/>
            <a:ext cx="1483360" cy="14020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865E1-B9CD-EAFB-2667-D500EB881D27}"/>
              </a:ext>
            </a:extLst>
          </p:cNvPr>
          <p:cNvGrpSpPr/>
          <p:nvPr/>
        </p:nvGrpSpPr>
        <p:grpSpPr>
          <a:xfrm>
            <a:off x="1823718" y="3674566"/>
            <a:ext cx="2153920" cy="1835646"/>
            <a:chOff x="1844041" y="3144520"/>
            <a:chExt cx="2153920" cy="1835646"/>
          </a:xfrm>
        </p:grpSpPr>
        <p:pic>
          <p:nvPicPr>
            <p:cNvPr id="14" name="Picture 13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6EAF9F47-35A0-6139-2246-C45EBD58E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236" t="7942" r="32941" b="70293"/>
            <a:stretch/>
          </p:blipFill>
          <p:spPr>
            <a:xfrm>
              <a:off x="2355502" y="3852406"/>
              <a:ext cx="1168400" cy="11277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4A64F2-70A3-49A3-EE9F-CDC8EDEC36FC}"/>
                </a:ext>
              </a:extLst>
            </p:cNvPr>
            <p:cNvSpPr txBox="1"/>
            <p:nvPr/>
          </p:nvSpPr>
          <p:spPr>
            <a:xfrm>
              <a:off x="1844041" y="31445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Birth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0504CE-3088-8157-62AA-89F442D84B00}"/>
              </a:ext>
            </a:extLst>
          </p:cNvPr>
          <p:cNvGrpSpPr/>
          <p:nvPr/>
        </p:nvGrpSpPr>
        <p:grpSpPr>
          <a:xfrm>
            <a:off x="7958746" y="3573390"/>
            <a:ext cx="2153920" cy="2037997"/>
            <a:chOff x="7757161" y="3286020"/>
            <a:chExt cx="2153920" cy="2037997"/>
          </a:xfrm>
        </p:grpSpPr>
        <p:pic>
          <p:nvPicPr>
            <p:cNvPr id="16" name="Picture 1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FE3BE5D4-BA1D-9AB6-A904-8A126B23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765" t="57549" r="31176" b="15392"/>
            <a:stretch/>
          </p:blipFill>
          <p:spPr>
            <a:xfrm>
              <a:off x="8194041" y="3921937"/>
              <a:ext cx="1280160" cy="14020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032FFB-9A75-7372-14FA-18FC72CFED94}"/>
                </a:ext>
              </a:extLst>
            </p:cNvPr>
            <p:cNvSpPr txBox="1"/>
            <p:nvPr/>
          </p:nvSpPr>
          <p:spPr>
            <a:xfrm>
              <a:off x="7757161" y="32860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Death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7420B42-5E90-EED3-F362-94122F0643C5}"/>
              </a:ext>
            </a:extLst>
          </p:cNvPr>
          <p:cNvSpPr txBox="1"/>
          <p:nvPr/>
        </p:nvSpPr>
        <p:spPr>
          <a:xfrm>
            <a:off x="3061622" y="1557726"/>
            <a:ext cx="570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EFAA5C-35D0-EC43-70BC-A0BF0D488642}"/>
              </a:ext>
            </a:extLst>
          </p:cNvPr>
          <p:cNvCxnSpPr/>
          <p:nvPr/>
        </p:nvCxnSpPr>
        <p:spPr>
          <a:xfrm flipV="1">
            <a:off x="3657600" y="3129280"/>
            <a:ext cx="1351280" cy="1151996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2374A-F1DB-6323-B8D2-4559D5A67B03}"/>
              </a:ext>
            </a:extLst>
          </p:cNvPr>
          <p:cNvCxnSpPr>
            <a:cxnSpLocks/>
          </p:cNvCxnSpPr>
          <p:nvPr/>
        </p:nvCxnSpPr>
        <p:spPr>
          <a:xfrm>
            <a:off x="6927504" y="3200400"/>
            <a:ext cx="1312256" cy="1008907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C92381-602A-812E-2EDA-A5608CC03D02}"/>
              </a:ext>
            </a:extLst>
          </p:cNvPr>
          <p:cNvCxnSpPr>
            <a:cxnSpLocks/>
          </p:cNvCxnSpPr>
          <p:nvPr/>
        </p:nvCxnSpPr>
        <p:spPr>
          <a:xfrm flipH="1">
            <a:off x="4115260" y="5117394"/>
            <a:ext cx="3594101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EEC916-8530-BB5C-4080-8DA08ED56BB6}"/>
              </a:ext>
            </a:extLst>
          </p:cNvPr>
          <p:cNvSpPr txBox="1"/>
          <p:nvPr/>
        </p:nvSpPr>
        <p:spPr>
          <a:xfrm>
            <a:off x="797560" y="370226"/>
            <a:ext cx="10596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circle of (corporate) life</a:t>
            </a:r>
          </a:p>
        </p:txBody>
      </p:sp>
    </p:spTree>
    <p:extLst>
      <p:ext uri="{BB962C8B-B14F-4D97-AF65-F5344CB8AC3E}">
        <p14:creationId xmlns:p14="http://schemas.microsoft.com/office/powerpoint/2010/main" val="222676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4A9B-0D6D-3451-8760-C7C71892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D88798-B1D3-BFCE-3E19-A54E4F38E648}"/>
              </a:ext>
            </a:extLst>
          </p:cNvPr>
          <p:cNvGrpSpPr/>
          <p:nvPr/>
        </p:nvGrpSpPr>
        <p:grpSpPr>
          <a:xfrm>
            <a:off x="8385466" y="2659380"/>
            <a:ext cx="2153920" cy="2037997"/>
            <a:chOff x="7757161" y="3286020"/>
            <a:chExt cx="2153920" cy="2037997"/>
          </a:xfrm>
        </p:grpSpPr>
        <p:pic>
          <p:nvPicPr>
            <p:cNvPr id="16" name="Picture 1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0F58988C-6E4D-723F-9F23-42745FE40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765" t="57549" r="31176" b="15392"/>
            <a:stretch/>
          </p:blipFill>
          <p:spPr>
            <a:xfrm>
              <a:off x="8194041" y="3921937"/>
              <a:ext cx="1280160" cy="14020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D6AE5D-C040-69A9-EBA1-F74815A1FBF7}"/>
                </a:ext>
              </a:extLst>
            </p:cNvPr>
            <p:cNvSpPr txBox="1"/>
            <p:nvPr/>
          </p:nvSpPr>
          <p:spPr>
            <a:xfrm>
              <a:off x="7757161" y="32860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Death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C18659-3A39-E8EA-416A-0C3B4DF8F292}"/>
              </a:ext>
            </a:extLst>
          </p:cNvPr>
          <p:cNvGrpSpPr/>
          <p:nvPr/>
        </p:nvGrpSpPr>
        <p:grpSpPr>
          <a:xfrm>
            <a:off x="-334476" y="2305437"/>
            <a:ext cx="5701379" cy="2247126"/>
            <a:chOff x="3061622" y="1557726"/>
            <a:chExt cx="5701379" cy="2247126"/>
          </a:xfrm>
        </p:grpSpPr>
        <p:pic>
          <p:nvPicPr>
            <p:cNvPr id="15" name="Picture 14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EF586F39-7D43-5105-371D-08CF35982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941" t="29804" r="29117" b="43137"/>
            <a:stretch/>
          </p:blipFill>
          <p:spPr>
            <a:xfrm>
              <a:off x="5201112" y="2402772"/>
              <a:ext cx="1483360" cy="1402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76D2B5-AFEA-9F61-756B-0F2E80F5E5F7}"/>
                </a:ext>
              </a:extLst>
            </p:cNvPr>
            <p:cNvSpPr txBox="1"/>
            <p:nvPr/>
          </p:nvSpPr>
          <p:spPr>
            <a:xfrm>
              <a:off x="3061622" y="1557726"/>
              <a:ext cx="5701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Company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6648CC-4B3C-742F-2E49-CA4727DBFF18}"/>
              </a:ext>
            </a:extLst>
          </p:cNvPr>
          <p:cNvCxnSpPr>
            <a:cxnSpLocks/>
          </p:cNvCxnSpPr>
          <p:nvPr/>
        </p:nvCxnSpPr>
        <p:spPr>
          <a:xfrm>
            <a:off x="4571596" y="3851523"/>
            <a:ext cx="3048808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889E5-47A9-D657-B80A-7D59ABF1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57" y="2621760"/>
            <a:ext cx="2608086" cy="9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F338-019F-06EC-E812-73C80E85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CF4FBF-1328-8EA3-1EE1-51AF88486BD3}"/>
              </a:ext>
            </a:extLst>
          </p:cNvPr>
          <p:cNvGrpSpPr/>
          <p:nvPr/>
        </p:nvGrpSpPr>
        <p:grpSpPr>
          <a:xfrm>
            <a:off x="8385466" y="2659380"/>
            <a:ext cx="2153920" cy="2037997"/>
            <a:chOff x="7757161" y="3286020"/>
            <a:chExt cx="2153920" cy="2037997"/>
          </a:xfrm>
        </p:grpSpPr>
        <p:pic>
          <p:nvPicPr>
            <p:cNvPr id="16" name="Picture 1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560D9C43-E421-6A78-8455-CB8A8462C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765" t="57549" r="31176" b="15392"/>
            <a:stretch/>
          </p:blipFill>
          <p:spPr>
            <a:xfrm>
              <a:off x="8194041" y="3921937"/>
              <a:ext cx="1280160" cy="14020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1634C7-3541-F88A-F405-2031107E75CF}"/>
                </a:ext>
              </a:extLst>
            </p:cNvPr>
            <p:cNvSpPr txBox="1"/>
            <p:nvPr/>
          </p:nvSpPr>
          <p:spPr>
            <a:xfrm>
              <a:off x="7757161" y="32860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Death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98E8B5-B2F1-F83D-1965-3CD4298EFFF2}"/>
              </a:ext>
            </a:extLst>
          </p:cNvPr>
          <p:cNvCxnSpPr>
            <a:cxnSpLocks/>
          </p:cNvCxnSpPr>
          <p:nvPr/>
        </p:nvCxnSpPr>
        <p:spPr>
          <a:xfrm flipH="1">
            <a:off x="4399280" y="3931146"/>
            <a:ext cx="3616960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66DAA-524E-2877-33B9-2BC1AD8B4F53}"/>
              </a:ext>
            </a:extLst>
          </p:cNvPr>
          <p:cNvGrpSpPr/>
          <p:nvPr/>
        </p:nvGrpSpPr>
        <p:grpSpPr>
          <a:xfrm>
            <a:off x="2089494" y="2659380"/>
            <a:ext cx="2153920" cy="1835646"/>
            <a:chOff x="1844041" y="3144520"/>
            <a:chExt cx="2153920" cy="1835646"/>
          </a:xfrm>
        </p:grpSpPr>
        <p:pic>
          <p:nvPicPr>
            <p:cNvPr id="5" name="Picture 4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3DB60252-382D-C46D-715D-7D1E959C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236" t="7942" r="32941" b="70293"/>
            <a:stretch/>
          </p:blipFill>
          <p:spPr>
            <a:xfrm>
              <a:off x="2355502" y="3852406"/>
              <a:ext cx="1168400" cy="11277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8BC1A0-67F6-FA77-F624-8495493F728C}"/>
                </a:ext>
              </a:extLst>
            </p:cNvPr>
            <p:cNvSpPr txBox="1"/>
            <p:nvPr/>
          </p:nvSpPr>
          <p:spPr>
            <a:xfrm>
              <a:off x="1844041" y="31445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Birth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4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35B4-B9EE-66E2-6BD1-2FB146A9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5562E6-FF07-3A7D-5B86-0D91B503924A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E0E2B01-1E0A-3B74-557E-175D32F1A25F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AFAE04AB-35D0-8E45-46D6-EF358168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B40C9-B7AD-F679-C23F-F7DF6082E57D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926B28-CD6F-9827-4824-8F53AD63B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D9BF0E-65C2-EF4F-C516-06B5C3168042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C63ABEAE-2349-2B91-D124-BE52B24A9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65CA2A-D457-719C-63E5-CDFE823BB365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8E12C4-D4A7-3225-EAE6-5968A80ED86D}"/>
              </a:ext>
            </a:extLst>
          </p:cNvPr>
          <p:cNvGrpSpPr/>
          <p:nvPr/>
        </p:nvGrpSpPr>
        <p:grpSpPr>
          <a:xfrm>
            <a:off x="-2199036" y="1726413"/>
            <a:ext cx="8538465" cy="3746723"/>
            <a:chOff x="-2970785" y="1568077"/>
            <a:chExt cx="10596880" cy="4649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8E1396-7581-7774-C52C-55CD5803A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986" y="3147938"/>
              <a:ext cx="1254323" cy="307010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7DD9E1F0-BDD7-7721-49A5-5DD0654B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85552" y="2275963"/>
              <a:ext cx="4329373" cy="394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59F17-B0CC-67EC-FE3C-F8CE826B5284}"/>
                </a:ext>
              </a:extLst>
            </p:cNvPr>
            <p:cNvSpPr txBox="1"/>
            <p:nvPr/>
          </p:nvSpPr>
          <p:spPr>
            <a:xfrm>
              <a:off x="-2970785" y="1568077"/>
              <a:ext cx="10596880" cy="72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65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3079-994E-30A7-F7A5-18CC290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93AAC6-32B6-518A-FF9E-B37BD3B20B2E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5B4D50-B8F4-797F-3C6A-F43E1BE1C9F2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FAB259AA-8CF8-CE0E-C0B3-8D6390C0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05B460-2DFA-1801-5859-4E0D6AF67C0A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F1C980-7A19-4E42-8F97-28EE91D95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1015CD-0A2E-A889-B12E-849DF883F728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3F8A112F-AE7E-8F9D-94E0-21F317820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EF172-6E3F-1929-8ACD-67957C745611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91FD4-5102-7845-BB1D-67026AAEDADE}"/>
              </a:ext>
            </a:extLst>
          </p:cNvPr>
          <p:cNvGrpSpPr/>
          <p:nvPr/>
        </p:nvGrpSpPr>
        <p:grpSpPr>
          <a:xfrm>
            <a:off x="-2199036" y="1726413"/>
            <a:ext cx="8538465" cy="3746723"/>
            <a:chOff x="-2970785" y="1568077"/>
            <a:chExt cx="10596880" cy="4649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833E0A-52B6-F1B3-1DF0-ECE6EF6C2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986" y="3147938"/>
              <a:ext cx="1254323" cy="307010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0420847D-6586-7860-6E41-AD10028B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85552" y="2275963"/>
              <a:ext cx="4329373" cy="394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15DED-E9DD-4927-04C0-C49B7815E955}"/>
                </a:ext>
              </a:extLst>
            </p:cNvPr>
            <p:cNvSpPr txBox="1"/>
            <p:nvPr/>
          </p:nvSpPr>
          <p:spPr>
            <a:xfrm>
              <a:off x="-2970785" y="1568077"/>
              <a:ext cx="10596880" cy="72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6E2AF9-7766-4524-366D-57944DB513AC}"/>
              </a:ext>
            </a:extLst>
          </p:cNvPr>
          <p:cNvSpPr txBox="1"/>
          <p:nvPr/>
        </p:nvSpPr>
        <p:spPr>
          <a:xfrm>
            <a:off x="4361585" y="2918850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D44FD-4E10-5352-448E-347D6C2FA895}"/>
              </a:ext>
            </a:extLst>
          </p:cNvPr>
          <p:cNvSpPr txBox="1"/>
          <p:nvPr/>
        </p:nvSpPr>
        <p:spPr>
          <a:xfrm>
            <a:off x="4361584" y="3838927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7430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00D5-0643-BC43-8868-1DBD55A9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3F76D0-82F5-F1A8-AFB6-3BB879FED1DF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5299DC-D859-9B31-812E-320EED908B1E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BA5FFFBB-F4CF-0144-93CE-03FCCB4E9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32391-5FDB-41B4-E910-4F2FB58ADF96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8053CA-7413-C71D-BB64-2FFC94496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086DB3-211F-79B9-A961-8EFA16C7B56B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FB09A01E-1EB0-6349-5767-D02AC2410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0756D-9D16-6822-57C7-37C0DE9AF6E2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929DA3-CEB6-4F83-18BE-8324DC286EBF}"/>
              </a:ext>
            </a:extLst>
          </p:cNvPr>
          <p:cNvGrpSpPr/>
          <p:nvPr/>
        </p:nvGrpSpPr>
        <p:grpSpPr>
          <a:xfrm>
            <a:off x="-2199036" y="1726413"/>
            <a:ext cx="8538465" cy="3746723"/>
            <a:chOff x="-2970785" y="1568077"/>
            <a:chExt cx="10596880" cy="4649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CE49CF-06C7-4B22-7DDE-A5566233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986" y="3147938"/>
              <a:ext cx="1254323" cy="307010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9E4E4EA0-C814-0CBB-EB35-ADF77A06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85552" y="2275963"/>
              <a:ext cx="4329373" cy="394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0A7D07-441E-38A3-8D49-C60CEA1B25BC}"/>
                </a:ext>
              </a:extLst>
            </p:cNvPr>
            <p:cNvSpPr txBox="1"/>
            <p:nvPr/>
          </p:nvSpPr>
          <p:spPr>
            <a:xfrm>
              <a:off x="-2970785" y="1568077"/>
              <a:ext cx="10596880" cy="72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3DBE3B-C0B8-BCFA-5974-BCD43D9A1809}"/>
              </a:ext>
            </a:extLst>
          </p:cNvPr>
          <p:cNvSpPr txBox="1"/>
          <p:nvPr/>
        </p:nvSpPr>
        <p:spPr>
          <a:xfrm>
            <a:off x="4361585" y="2918850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E5867-E38E-1F95-FAAA-E572FFB3C583}"/>
              </a:ext>
            </a:extLst>
          </p:cNvPr>
          <p:cNvSpPr txBox="1"/>
          <p:nvPr/>
        </p:nvSpPr>
        <p:spPr>
          <a:xfrm>
            <a:off x="4361584" y="3838927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7EBAC-5825-7F6E-3496-064D0B410E61}"/>
              </a:ext>
            </a:extLst>
          </p:cNvPr>
          <p:cNvSpPr txBox="1"/>
          <p:nvPr/>
        </p:nvSpPr>
        <p:spPr>
          <a:xfrm>
            <a:off x="4591118" y="4765250"/>
            <a:ext cx="7516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Copy a profitable company </a:t>
            </a:r>
          </a:p>
        </p:txBody>
      </p:sp>
    </p:spTree>
    <p:extLst>
      <p:ext uri="{BB962C8B-B14F-4D97-AF65-F5344CB8AC3E}">
        <p14:creationId xmlns:p14="http://schemas.microsoft.com/office/powerpoint/2010/main" val="189218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06A60763-047E-0DBC-0FEF-10AF8DEF0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2282432" y="2326413"/>
            <a:ext cx="2203712" cy="4264161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0859F1DB-2490-BE77-A51A-B5F5F7F0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7320784" y="2475479"/>
            <a:ext cx="2203712" cy="4264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65435-27F8-13C5-81AE-0DADE571246C}"/>
              </a:ext>
            </a:extLst>
          </p:cNvPr>
          <p:cNvSpPr txBox="1"/>
          <p:nvPr/>
        </p:nvSpPr>
        <p:spPr>
          <a:xfrm>
            <a:off x="7117584" y="1808480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Bob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132AB-B86F-1915-7451-1FD62E4F4F3A}"/>
              </a:ext>
            </a:extLst>
          </p:cNvPr>
          <p:cNvSpPr txBox="1"/>
          <p:nvPr/>
        </p:nvSpPr>
        <p:spPr>
          <a:xfrm>
            <a:off x="2241792" y="1829148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2A5DE-2CA3-EAEC-F032-6128D4635B35}"/>
              </a:ext>
            </a:extLst>
          </p:cNvPr>
          <p:cNvSpPr txBox="1"/>
          <p:nvPr/>
        </p:nvSpPr>
        <p:spPr>
          <a:xfrm>
            <a:off x="1681480" y="416560"/>
            <a:ext cx="882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day in the life of two model workers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4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7693F-DCC5-9CD9-4CD2-6C4F73DF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A21EB9-B11E-D52A-BD7F-838E418266EA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1AD63A-8BD0-C52B-033D-43A421D8B9AB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DFE3632D-C149-BF34-05C6-342A29BCA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B0DF60-F954-FFE1-8FAD-1B00DFEED4B5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9F9E30-68DA-233B-F568-767A8564B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C1A524-CFAF-22AE-A022-59A1C1A47087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BA5D86D4-94AD-6E71-9222-A99E8B049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BF835F-B2B9-333F-17A0-B099F2FE9159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2A349-B3FB-6B72-6B20-85B34F199295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BEE6D5-C35A-C159-F49D-AC49B4804CCD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89533DE-268E-DDEE-0144-2C6EDD526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D795A132-0A87-6C7C-099E-E7ABC91FA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E9CD0-AC4C-A134-3659-7E970156B5D2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314766-8E5B-D08F-2372-0241583518E6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E0CCFC-E12A-26A0-1D7F-42C24E2D49A8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FB0F4B-C834-8C01-ED69-3BC1D7DE1315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5F8BE3-8E0D-217C-A34D-9A33A447C78F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3DD821-3F5E-837D-E3E5-60060C7CA17F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866B240-9519-83DE-ACD9-D72477B7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43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9C0D-943A-FD02-123E-1743E53D9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4CDDBC-DDF7-E1C6-546B-EC6E30532603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04DDDC8-EE26-B978-2850-6BF67859E152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07DDD031-188C-2D79-8E9D-FF2A13E75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7CD4EE-1659-DF60-58F1-6F0E9455C0A9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46B683-7D1E-0506-939F-8079D70E47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E07A19-62EE-9324-6D88-BE4963BCA019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66CF4559-DFD5-3459-F167-EE10CD9BB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D8A022-4BD4-7B6A-089D-A936314A5AD8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0AF4F3-E0C1-EBCF-FFCA-2F8E7B043814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E88417C-8023-F64E-21D3-20D85A8618F2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7D91C9-091F-5182-4477-1D227A700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713ACA8A-7C79-ACAF-8CB8-A30563D1D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FDA927-BBA3-5CBE-4AC5-E1C414EDC561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0AC2CC-056B-112E-1F4F-49EE789300C2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44AF0C-7335-29BD-87D1-7D77830EAD2A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3BAB68-B37E-1DF1-D69A-29301A1326CE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63B240-5F9E-623D-8741-2580D9594055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D3F566-C849-A764-BB23-67AB4F6785A6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AD06293-5745-0AD0-E2B4-1F2A2C886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66D03-C8D9-4F0C-FA54-374FB829578F}"/>
              </a:ext>
            </a:extLst>
          </p:cNvPr>
          <p:cNvGrpSpPr/>
          <p:nvPr/>
        </p:nvGrpSpPr>
        <p:grpSpPr>
          <a:xfrm>
            <a:off x="1179990" y="5239135"/>
            <a:ext cx="10596880" cy="770249"/>
            <a:chOff x="2134806" y="5345325"/>
            <a:chExt cx="10596880" cy="770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07D7E6-7595-6FCD-2841-8259F26DECCB}"/>
                </a:ext>
              </a:extLst>
            </p:cNvPr>
            <p:cNvSpPr txBox="1"/>
            <p:nvPr/>
          </p:nvSpPr>
          <p:spPr>
            <a:xfrm>
              <a:off x="2134806" y="5345325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Add noise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4046972-136C-F810-D0AE-4D13999A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58" t="47706" r="18634"/>
            <a:stretch/>
          </p:blipFill>
          <p:spPr>
            <a:xfrm>
              <a:off x="4361584" y="5361203"/>
              <a:ext cx="3196750" cy="754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91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F261-6C26-9ECF-8416-E330C7509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F9768C-0079-FAD2-43ED-4E33B7CF2FA5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2F657F-58BE-E33C-1328-B524DA45407C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2B03BCCD-B465-7336-A1C0-E37AC2513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7D6CC1-D9AE-4039-2C13-34F5694DEA1A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D089E27-DB3D-83D0-9A82-E8EE7AF0F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550BF0-F0D0-06AF-50AF-55DA80207754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27E57FE5-61CE-7186-CDEE-6DA0677C9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F848ED-04AF-726E-9D0E-D41F93BBE5CB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5A396D-14B4-1CD7-BA9D-05F83C052512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F5CA1D-E801-6FA5-B5FE-FADE185BB642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FA45EED-1A9D-7C27-6108-37B2ED8B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FD2FF914-83DB-D700-CC2B-2C33AB650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3D476-E558-7C0F-C983-A05A773DEC68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777A86-9A15-29B4-DCE9-BC3553648309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EDFE35-2F02-071F-9694-7B8FDEE7DB1B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763E2-80B0-1450-328F-F921A5C63FA6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E52444-400B-916D-2CAF-3CA3199F90F8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D177D5-7B2A-43E3-322F-33A7E4528FAF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792FD1-B866-AD66-446C-31C89356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66332-3578-BC0B-F0FC-8E663EB9985D}"/>
              </a:ext>
            </a:extLst>
          </p:cNvPr>
          <p:cNvGrpSpPr/>
          <p:nvPr/>
        </p:nvGrpSpPr>
        <p:grpSpPr>
          <a:xfrm>
            <a:off x="1179990" y="5239135"/>
            <a:ext cx="10596880" cy="770249"/>
            <a:chOff x="2134806" y="5345325"/>
            <a:chExt cx="10596880" cy="770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7CFBA6-F77E-5FDB-7768-ED2D843F6D94}"/>
                </a:ext>
              </a:extLst>
            </p:cNvPr>
            <p:cNvSpPr txBox="1"/>
            <p:nvPr/>
          </p:nvSpPr>
          <p:spPr>
            <a:xfrm>
              <a:off x="2134806" y="5345325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Add noise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1F1EBC6-1932-C1D0-EEF1-B017343D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58" t="47706" r="18634"/>
            <a:stretch/>
          </p:blipFill>
          <p:spPr>
            <a:xfrm>
              <a:off x="4361584" y="5361203"/>
              <a:ext cx="3196750" cy="7543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DBC5AD-A606-D747-2B62-8DDDE37A3F31}"/>
              </a:ext>
            </a:extLst>
          </p:cNvPr>
          <p:cNvSpPr txBox="1"/>
          <p:nvPr/>
        </p:nvSpPr>
        <p:spPr>
          <a:xfrm>
            <a:off x="1172810" y="5962899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Enforce minimum wage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24F54F-B01C-C219-A959-CB63AB7D6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041565"/>
            <a:ext cx="1321471" cy="5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9785-B6D6-6D52-DA49-50657C58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823FD7-8E85-F87D-0672-86AEC176AD90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9C67E4-FE4B-7404-DD8F-F3B364470A32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7E0179A8-98A6-40BD-E1F1-0B7285C7A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6B923C-0369-17A3-5C20-AE829B560BE1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3D8E7E-4027-8827-9F8C-5DFC5054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0C845E-8172-DDDE-DE42-2EF9C69A95F7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1482E468-6D96-F7CD-D9CD-D6C536CFF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29415A-A7AC-4C09-7080-7BB8D7E6BC4A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9F6DB4-0AA3-690E-48ED-73E4BE3CF8B2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2F0224-3268-A10F-F314-3D085B48D7A6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490CF3D-DE4E-C4A3-D2BB-FD5253F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E3D852BB-FAC1-E111-D43B-3A71A6BE9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9F9C6-C126-56AC-9066-E8AFDA4200CC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5EF288-C621-D98F-DAA2-83402A405218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7C4A1-844E-38F3-A67D-CA0BE605DBC6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9328F2-2E73-B10C-2790-F84E0F7243CE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4FA164-22D0-4AFB-3BA1-1A8078A9BA8B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5A9E42-6A60-D168-8F63-32164BE42EE3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7D17D1-817D-BA91-C838-D5D71EFB6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AE6B57-478B-686E-AE53-54FD23DF1F5A}"/>
              </a:ext>
            </a:extLst>
          </p:cNvPr>
          <p:cNvGrpSpPr/>
          <p:nvPr/>
        </p:nvGrpSpPr>
        <p:grpSpPr>
          <a:xfrm>
            <a:off x="1179990" y="5239135"/>
            <a:ext cx="10596880" cy="770249"/>
            <a:chOff x="2134806" y="5345325"/>
            <a:chExt cx="10596880" cy="770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D22AB7-4D8A-7BFD-0AA9-5C8F9BE8211E}"/>
                </a:ext>
              </a:extLst>
            </p:cNvPr>
            <p:cNvSpPr txBox="1"/>
            <p:nvPr/>
          </p:nvSpPr>
          <p:spPr>
            <a:xfrm>
              <a:off x="2134806" y="5345325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Add noise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0353E6-02CD-7873-8223-DA95C9AA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58" t="47706" r="18634"/>
            <a:stretch/>
          </p:blipFill>
          <p:spPr>
            <a:xfrm>
              <a:off x="4361584" y="5361203"/>
              <a:ext cx="3196750" cy="75437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259BE-B79C-FB03-E5B3-C698127D0D18}"/>
              </a:ext>
            </a:extLst>
          </p:cNvPr>
          <p:cNvGrpSpPr/>
          <p:nvPr/>
        </p:nvGrpSpPr>
        <p:grpSpPr>
          <a:xfrm>
            <a:off x="1172810" y="5962899"/>
            <a:ext cx="10596880" cy="707886"/>
            <a:chOff x="1172810" y="5962899"/>
            <a:chExt cx="1059688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BF8F74-AA3A-3739-327C-43A65DEAE0DE}"/>
                </a:ext>
              </a:extLst>
            </p:cNvPr>
            <p:cNvSpPr txBox="1"/>
            <p:nvPr/>
          </p:nvSpPr>
          <p:spPr>
            <a:xfrm>
              <a:off x="1172810" y="5962899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Enforce minimum wage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CE9C38-039E-6734-1354-9288CE7D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6041565"/>
              <a:ext cx="1321471" cy="585562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EFA326B-5BE6-3D26-137C-9CB5A46E0093}"/>
              </a:ext>
            </a:extLst>
          </p:cNvPr>
          <p:cNvSpPr/>
          <p:nvPr/>
        </p:nvSpPr>
        <p:spPr>
          <a:xfrm>
            <a:off x="6187440" y="6041565"/>
            <a:ext cx="1276510" cy="6845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D763A9-916D-B9A8-8284-3DA79BBD1FB1}"/>
              </a:ext>
            </a:extLst>
          </p:cNvPr>
          <p:cNvSpPr/>
          <p:nvPr/>
        </p:nvSpPr>
        <p:spPr>
          <a:xfrm>
            <a:off x="5059269" y="5395991"/>
            <a:ext cx="579531" cy="5347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7AD460-47FC-951A-8CC5-74389CB634FE}"/>
              </a:ext>
            </a:extLst>
          </p:cNvPr>
          <p:cNvSpPr txBox="1"/>
          <p:nvPr/>
        </p:nvSpPr>
        <p:spPr>
          <a:xfrm>
            <a:off x="6685615" y="5370185"/>
            <a:ext cx="3996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81623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FB4F58-5C68-781A-E450-F5248685FC12}"/>
              </a:ext>
            </a:extLst>
          </p:cNvPr>
          <p:cNvGrpSpPr/>
          <p:nvPr/>
        </p:nvGrpSpPr>
        <p:grpSpPr>
          <a:xfrm>
            <a:off x="2589991" y="1796732"/>
            <a:ext cx="2153920" cy="1835646"/>
            <a:chOff x="1844041" y="3144520"/>
            <a:chExt cx="2153920" cy="1835646"/>
          </a:xfrm>
        </p:grpSpPr>
        <p:pic>
          <p:nvPicPr>
            <p:cNvPr id="6" name="Picture 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F8835393-880F-0C11-9465-C058667F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236" t="7942" r="32941" b="70293"/>
            <a:stretch/>
          </p:blipFill>
          <p:spPr>
            <a:xfrm>
              <a:off x="2355502" y="3852406"/>
              <a:ext cx="1168400" cy="11277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E94C85-7CCA-87F0-6986-D1FB9F5A7A5F}"/>
                </a:ext>
              </a:extLst>
            </p:cNvPr>
            <p:cNvSpPr txBox="1"/>
            <p:nvPr/>
          </p:nvSpPr>
          <p:spPr>
            <a:xfrm>
              <a:off x="1844041" y="31445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Birth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2E9E32-7BCE-BCA9-4E7F-7814115280A8}"/>
              </a:ext>
            </a:extLst>
          </p:cNvPr>
          <p:cNvGrpSpPr/>
          <p:nvPr/>
        </p:nvGrpSpPr>
        <p:grpSpPr>
          <a:xfrm>
            <a:off x="5383994" y="1637135"/>
            <a:ext cx="5701379" cy="2108447"/>
            <a:chOff x="5363674" y="2898845"/>
            <a:chExt cx="5701379" cy="2108447"/>
          </a:xfrm>
        </p:grpSpPr>
        <p:pic>
          <p:nvPicPr>
            <p:cNvPr id="4" name="Picture 3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6CE55AD9-68A5-BFC5-ED3D-D0812D557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941" t="29804" r="29117" b="43137"/>
            <a:stretch/>
          </p:blipFill>
          <p:spPr>
            <a:xfrm>
              <a:off x="7472684" y="3605212"/>
              <a:ext cx="1483360" cy="14020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D6F0F-FBE4-A09E-24AE-B5BB052321A6}"/>
                </a:ext>
              </a:extLst>
            </p:cNvPr>
            <p:cNvSpPr txBox="1"/>
            <p:nvPr/>
          </p:nvSpPr>
          <p:spPr>
            <a:xfrm>
              <a:off x="5363674" y="2898845"/>
              <a:ext cx="5701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Company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18A57-98F0-DE1F-2217-3D0381575822}"/>
              </a:ext>
            </a:extLst>
          </p:cNvPr>
          <p:cNvCxnSpPr>
            <a:cxnSpLocks/>
          </p:cNvCxnSpPr>
          <p:nvPr/>
        </p:nvCxnSpPr>
        <p:spPr>
          <a:xfrm>
            <a:off x="4743911" y="3026270"/>
            <a:ext cx="2286809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17A470-7FA6-0658-D619-10312A7BCC23}"/>
              </a:ext>
            </a:extLst>
          </p:cNvPr>
          <p:cNvSpPr txBox="1"/>
          <p:nvPr/>
        </p:nvSpPr>
        <p:spPr>
          <a:xfrm>
            <a:off x="2051915" y="3791748"/>
            <a:ext cx="8088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Because                 , a new company skips a transaction 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B09D7-773E-8BBB-6BF5-842E14BEAC7D}"/>
              </a:ext>
            </a:extLst>
          </p:cNvPr>
          <p:cNvGrpSpPr/>
          <p:nvPr/>
        </p:nvGrpSpPr>
        <p:grpSpPr>
          <a:xfrm>
            <a:off x="4359865" y="3745582"/>
            <a:ext cx="2153920" cy="707886"/>
            <a:chOff x="4600432" y="3014062"/>
            <a:chExt cx="2153920" cy="7078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425100-CA74-9318-0785-9B208A5E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456" b="75563"/>
            <a:stretch/>
          </p:blipFill>
          <p:spPr>
            <a:xfrm>
              <a:off x="4600432" y="3117428"/>
              <a:ext cx="814042" cy="6045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7934CD-0DED-792A-C1FD-C1CA71C3ABDB}"/>
                </a:ext>
              </a:extLst>
            </p:cNvPr>
            <p:cNvSpPr txBox="1"/>
            <p:nvPr/>
          </p:nvSpPr>
          <p:spPr>
            <a:xfrm>
              <a:off x="5331649" y="3014062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95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5CC37D-1FF1-A0E4-74C8-BE43476F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A3BB6D0-A5EE-A675-18B7-5AAAD62E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CC128-2CB4-7B83-130A-07DA180C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692A70E-DBF5-54E9-9F14-7DD91695E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7CD37F-307B-EF82-20A3-6E2317F9D2D6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460D4D-BAD4-2C63-5D4E-3787E96E60F0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F170949D-F937-399E-3A76-601FD6EB6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20AC53-F8AC-A741-FE57-60332A37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16A72CC-9A01-CDE1-64D4-7772F3A2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CFA3CB-1457-66ED-A789-406A260EDAF8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FCF5B7-F1D9-42A8-B4AC-A43317EFB2D4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FB22C8F5-1FD0-2ACD-0ADB-0ED746575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888001-16A2-EB9A-0F97-55635CC2D8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CA93D9-19FC-1950-1CED-81CA7A2838D1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B630-BA4B-F9A1-ED12-F47B900C871A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6C15AB-9D4B-A5B7-C6BA-AF02E3D5ED93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71A2D018-8667-7957-ABEA-6E731CE1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BFE798-BC86-16E0-D427-68979EE1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A13A18D-A0FA-9C50-8EF9-E72FDAE2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685F66-BFC4-51E2-092A-CC72AE8DF361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E1D140-A625-C804-99E4-166108611F37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92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0DE206-CE6E-080E-8848-9826C63E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3923821B-D1F6-1F40-DCA3-08510ED1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32D1E-799E-85A2-1A72-BEBA96E3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3C5737C0-05A5-72BF-7A91-42B6727B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337C7-E60A-5850-D234-2C8628925E26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68DD77-D632-985F-02F7-87169CA18E6D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9AF8290A-A17A-C6A0-9E95-2CE9E079C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AC6CB3A-A666-20C5-FA59-CC0F26C9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97CAC2-29D4-66FC-96C3-72CB5440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D6CE2-900F-D064-81D5-4A6075C08DD0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65E463-B1E1-A724-CEE5-F48CDF20D245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9AC0523-F504-A160-1572-341FFAE4E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95AD6B-A961-EE12-6603-F608BE6222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6B26475-919F-664E-05CD-60D03A7437C9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F19314-A67E-DAD7-FEA3-76E8192EE530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18D4FA-4E76-268D-B6C0-C84B4F4EF8E9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0872BC7C-17AA-7598-5DF0-DB44EFA2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1C0FF92-2028-810D-658D-32FED2C9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7E50F60-2B26-4622-C193-BFDF6934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8AD662-D12B-4572-2B9F-0EC1E195BF23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59A3D6-8AB1-B996-0AA0-4AE206220C1F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61223-8DD6-5530-3E5D-6DD7D20090EF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13A1F-A014-C946-246B-0476CC7925F8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A987F-51D4-2EFD-4043-370B53350B9A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A92C3D-6AF3-0219-BE82-E3998F64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2B5E262-D7E1-946E-E120-C84FAACF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E26121-1B4C-CA5E-FDBF-6722B00C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C41231F7-C05C-410E-FD82-672F31A5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BAFBF-F758-9B3D-44A4-CA312EFA0CD8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9D92B-1E7C-8470-EB11-91F5DCD6C0B4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5CBA9B2D-29BF-5132-C5D1-D3644BAB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807337F-EF71-9390-721C-D829817E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DC9444-C5B6-D9CD-4D38-7A7C4879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A8F98-AA75-4352-9764-46CCADB50966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B9E4E5-E1A1-A938-54E9-6FC9D1EDF09C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8FEACBE-07DA-8D34-638C-247EA8D43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0733D6-70B4-BF37-845A-C3A1B6F24D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FFD32D-E024-E54E-A232-EB2886AFAEDE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AF812C-0245-EE01-4A52-AB643834FA7A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B740FE-C351-801A-C573-F10414679656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03D0D786-0BBE-962B-1643-9E79779B0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BFE6947-060B-AEEC-E966-D979A9C9D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A7AE63-C8C1-119F-7840-D064820A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853CC2-B008-CFBB-FC17-5D1C56944B4E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57699B-29A0-0C56-916B-7ED21211B90D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E63D1-CD58-2E67-822B-298D1A434F43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EB9FE0-7AAD-C2EA-BA99-79A9BA160E3D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7B250-EE7E-CE5B-CB65-163C92D5FEA2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9B11FF-ED92-C594-E375-802B6BE9C955}"/>
              </a:ext>
            </a:extLst>
          </p:cNvPr>
          <p:cNvSpPr/>
          <p:nvPr/>
        </p:nvSpPr>
        <p:spPr>
          <a:xfrm>
            <a:off x="9271000" y="1380404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6017" y="214367"/>
                  <a:pt x="173172" y="-32927"/>
                  <a:pt x="403003" y="0"/>
                </a:cubicBezTo>
                <a:cubicBezTo>
                  <a:pt x="672344" y="1486"/>
                  <a:pt x="787531" y="192347"/>
                  <a:pt x="806006" y="403003"/>
                </a:cubicBezTo>
                <a:cubicBezTo>
                  <a:pt x="764527" y="620707"/>
                  <a:pt x="608149" y="754746"/>
                  <a:pt x="403003" y="806006"/>
                </a:cubicBezTo>
                <a:cubicBezTo>
                  <a:pt x="200764" y="860840"/>
                  <a:pt x="13230" y="631453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29670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C4662D-7C35-0ADB-E52C-286AEBD7A3E3}"/>
              </a:ext>
            </a:extLst>
          </p:cNvPr>
          <p:cNvSpPr/>
          <p:nvPr/>
        </p:nvSpPr>
        <p:spPr>
          <a:xfrm>
            <a:off x="9230360" y="5862776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2256" y="176128"/>
                  <a:pt x="188593" y="-10093"/>
                  <a:pt x="403003" y="0"/>
                </a:cubicBezTo>
                <a:cubicBezTo>
                  <a:pt x="620022" y="58437"/>
                  <a:pt x="827766" y="188121"/>
                  <a:pt x="806006" y="403003"/>
                </a:cubicBezTo>
                <a:cubicBezTo>
                  <a:pt x="817574" y="611831"/>
                  <a:pt x="573819" y="804008"/>
                  <a:pt x="403003" y="806006"/>
                </a:cubicBezTo>
                <a:cubicBezTo>
                  <a:pt x="146552" y="788355"/>
                  <a:pt x="-1041" y="648681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07633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11857C9-1981-9B60-7CB5-7984A3D8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D6C80E2-26D5-6C83-32CC-FB660D3B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EB6F1-0A65-2B5E-050B-8FEFC391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5195DDD-F870-4534-B24A-9339DC214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B6E8F-A9F2-128B-65B2-DE5AEF030615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D10476-47CA-2635-FFBF-78F07B1E7A51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17E79F83-0D7F-54A4-6216-853C7205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68AEAA-166F-9E45-24B5-06A1E088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7D9487-D37A-0AF4-3BA3-FC15FB99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B0B888-2EAD-F2D7-936C-EF222F302824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1B6E5E-BB05-B930-45B8-4EB08EEFB907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E9FFBBE1-F294-BA22-12C8-42C2A8DD3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B67240-156A-9BA6-8B96-F61841B7EB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31997AE-770D-EDE7-B151-BEFECB0BFE06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A053B-04FE-479F-D440-D7797E3C8DAE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55E90-E5BA-9BB4-D605-CFD1A23801F4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35721AED-9580-4402-9B9F-047D88C73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68FE51D-7E60-33C6-C0D2-AC24A1E4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51D1E2-0564-FDA9-EFF3-0DDDF4B9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867D33-5771-2AF1-9962-A63BA91ACE90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188910-345E-9E60-C133-FF9639833E20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BF0BA2F-72CD-50BD-393D-F1DED084220C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97F5B-7B75-D7F6-846B-5AEC77B0BD6C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A42DC-8937-5F12-1B47-8DCF61B27AE9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D733B-8B7F-27BA-1A41-E86DC67915D4}"/>
              </a:ext>
            </a:extLst>
          </p:cNvPr>
          <p:cNvSpPr/>
          <p:nvPr/>
        </p:nvSpPr>
        <p:spPr>
          <a:xfrm>
            <a:off x="9271000" y="1380404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6017" y="214367"/>
                  <a:pt x="173172" y="-32927"/>
                  <a:pt x="403003" y="0"/>
                </a:cubicBezTo>
                <a:cubicBezTo>
                  <a:pt x="672344" y="1486"/>
                  <a:pt x="787531" y="192347"/>
                  <a:pt x="806006" y="403003"/>
                </a:cubicBezTo>
                <a:cubicBezTo>
                  <a:pt x="764527" y="620707"/>
                  <a:pt x="608149" y="754746"/>
                  <a:pt x="403003" y="806006"/>
                </a:cubicBezTo>
                <a:cubicBezTo>
                  <a:pt x="200764" y="860840"/>
                  <a:pt x="13230" y="631453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29670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7FC05-6EB8-1B49-810D-FC31F80D0BF3}"/>
              </a:ext>
            </a:extLst>
          </p:cNvPr>
          <p:cNvSpPr/>
          <p:nvPr/>
        </p:nvSpPr>
        <p:spPr>
          <a:xfrm>
            <a:off x="9230360" y="5862776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2256" y="176128"/>
                  <a:pt x="188593" y="-10093"/>
                  <a:pt x="403003" y="0"/>
                </a:cubicBezTo>
                <a:cubicBezTo>
                  <a:pt x="620022" y="58437"/>
                  <a:pt x="827766" y="188121"/>
                  <a:pt x="806006" y="403003"/>
                </a:cubicBezTo>
                <a:cubicBezTo>
                  <a:pt x="817574" y="611831"/>
                  <a:pt x="573819" y="804008"/>
                  <a:pt x="403003" y="806006"/>
                </a:cubicBezTo>
                <a:cubicBezTo>
                  <a:pt x="146552" y="788355"/>
                  <a:pt x="-1041" y="648681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07633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4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9B597A-9169-3235-1CBC-B530AB5A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126BD78-F403-F0BA-1BBC-180E73CB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EA525-B631-10CB-0D6A-94A98334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08688468-1862-F14C-990B-828E1454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E30959-0716-03AA-2086-D0BAB7BCD93D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03B798-8022-26BF-48B6-417835C04167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CD439EFB-E890-FF19-1671-02A49CF2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023CA9-F153-92A7-A9CD-BE45EE56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8A3485F-E653-1989-126C-18DDEDE0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232B38-1F1B-AAA8-DD33-CB64CE863FAD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3789BF-F790-C146-6DBC-AF05812BA735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8B14DECE-4039-6837-B8C1-95E96D684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0F86C6C-EB0B-C6CE-8624-EB9BA25887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3D5B8-0224-D4C1-B3DD-F371F56A3BF0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DD6E8A-0885-0870-4E89-706BF162ED14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pic>
        <p:nvPicPr>
          <p:cNvPr id="39" name="Picture 3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ECB4CCE4-6F47-DC02-31B8-B0C1810D0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72445" y="4575468"/>
            <a:ext cx="2286387" cy="20818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8D1D89-244B-D2B4-7052-81C85C8530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6298"/>
          <a:stretch/>
        </p:blipFill>
        <p:spPr>
          <a:xfrm>
            <a:off x="7560097" y="5076849"/>
            <a:ext cx="2286387" cy="6817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CC0BD5-D5A0-F107-8703-826CA1ABF212}"/>
              </a:ext>
            </a:extLst>
          </p:cNvPr>
          <p:cNvGrpSpPr/>
          <p:nvPr/>
        </p:nvGrpSpPr>
        <p:grpSpPr>
          <a:xfrm>
            <a:off x="9413087" y="5987194"/>
            <a:ext cx="715757" cy="586126"/>
            <a:chOff x="9413087" y="5987194"/>
            <a:chExt cx="715757" cy="5861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CBC2D5-1201-4F36-F532-376B2C168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31B50D-54B3-2B66-8854-89762B69F1FE}"/>
                </a:ext>
              </a:extLst>
            </p:cNvPr>
            <p:cNvSpPr txBox="1"/>
            <p:nvPr/>
          </p:nvSpPr>
          <p:spPr>
            <a:xfrm>
              <a:off x="9590085" y="6111655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A57FCF4-445F-8D32-84C3-805A37E0205E}"/>
              </a:ext>
            </a:extLst>
          </p:cNvPr>
          <p:cNvSpPr txBox="1"/>
          <p:nvPr/>
        </p:nvSpPr>
        <p:spPr>
          <a:xfrm>
            <a:off x="8433910" y="5360530"/>
            <a:ext cx="53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45CEE3-98E6-AA07-36D8-18102CDAE8A2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6AB14B-BD86-D1DD-BF47-AA4F349DC4F7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D91FD-E180-A4A2-795F-F64EEBABF96B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89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88 -0.01505 L -0.01888 -0.01505 C -0.04948 -0.00324 -0.03659 -0.00579 -0.05729 -0.00324 C -0.06067 -0.00231 -0.06393 -0.00093 -0.06732 -0.00023 C -0.072 0.00046 -0.07669 0.0007 -0.08151 0.00116 L -0.09401 0.00278 L -0.13151 0.00116 C -0.13333 0.00116 -0.13711 -0.00116 -0.13893 -0.00185 C -0.14049 -0.00231 -0.14635 -0.0037 -0.14817 -0.00463 C -0.14961 -0.00555 -0.15091 -0.00694 -0.15234 -0.00764 C -0.15338 -0.00833 -0.15455 -0.00856 -0.1556 -0.00926 C -0.15755 -0.01018 -0.1595 -0.01111 -0.16146 -0.01204 C -0.16367 -0.01343 -0.16588 -0.01551 -0.1681 -0.01667 C -0.16979 -0.01736 -0.17148 -0.01736 -0.17317 -0.01805 C -0.17786 -0.02014 -0.17838 -0.02106 -0.18229 -0.02546 C -0.1832 -0.02639 -0.18398 -0.02731 -0.18476 -0.02847 C -0.18659 -0.03125 -0.18984 -0.03727 -0.18984 -0.03727 C -0.1901 -0.03889 -0.19023 -0.04051 -0.19062 -0.04167 C -0.19531 -0.05625 -0.19127 -0.03935 -0.19479 -0.0537 C -0.19544 -0.05602 -0.19583 -0.05856 -0.19648 -0.06111 C -0.19713 -0.06366 -0.19817 -0.06597 -0.19896 -0.06852 C -0.19987 -0.07176 -0.20052 -0.07546 -0.20143 -0.0787 C -0.20247 -0.08241 -0.20377 -0.08565 -0.20482 -0.08912 C -0.20573 -0.09213 -0.20638 -0.09514 -0.20729 -0.09815 C -0.20833 -0.10162 -0.20963 -0.10486 -0.21067 -0.10833 C -0.21341 -0.11921 -0.21276 -0.11991 -0.21484 -0.13055 C -0.21549 -0.13472 -0.21666 -0.13843 -0.21732 -0.14259 C -0.21914 -0.1537 -0.22083 -0.16759 -0.22226 -0.17963 C -0.22252 -0.18495 -0.22265 -0.19051 -0.22317 -0.19583 C -0.22565 -0.22523 -0.22409 -0.19606 -0.22565 -0.21805 C -0.22708 -0.23935 -0.22539 -0.22593 -0.22812 -0.24329 C -0.22825 -0.24444 -0.23073 -0.28634 -0.23151 -0.29051 L -0.23307 -0.29954 C -0.23346 -0.30532 -0.23411 -0.31805 -0.23476 -0.32477 C -0.23528 -0.3287 -0.23541 -0.33287 -0.23646 -0.33657 C -0.24153 -0.3544 -0.23502 -0.33218 -0.23984 -0.34699 C -0.24036 -0.34884 -0.24049 -0.35139 -0.2414 -0.35278 C -0.2431 -0.35509 -0.24531 -0.35579 -0.24726 -0.35718 C -0.24817 -0.35787 -0.24896 -0.35856 -0.24974 -0.3588 C -0.2526 -0.35903 -0.25534 -0.3588 -0.25807 -0.3588 " pathEditMode="relative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E31C1-C481-FF18-B7B7-4AC34262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64647BDF-0086-D3B1-449D-41D84A347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2038593" y="149153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4AB57738-DFDE-39DD-DEB9-AF8EAE62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2139185" y="4920536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5AFEBE2-0131-894C-F402-1391DDC4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1ADB48-D738-4697-615C-4FA6A7116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C92A86-5DF1-28A0-2295-84E8AAE161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8DFD1-15D4-E1B2-21F6-99EC0AF826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CBE3B4-4782-AD8D-A740-BA1EBA623946}"/>
              </a:ext>
            </a:extLst>
          </p:cNvPr>
          <p:cNvSpPr txBox="1"/>
          <p:nvPr/>
        </p:nvSpPr>
        <p:spPr>
          <a:xfrm>
            <a:off x="3664191" y="3149600"/>
            <a:ext cx="362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They choose a random workplace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1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29503F-4258-0662-1D09-77B94AC06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EA3DC2-FFB6-D7C1-D4E6-6048FD4C5DCA}"/>
              </a:ext>
            </a:extLst>
          </p:cNvPr>
          <p:cNvGrpSpPr/>
          <p:nvPr/>
        </p:nvGrpSpPr>
        <p:grpSpPr>
          <a:xfrm>
            <a:off x="-2036064" y="0"/>
            <a:ext cx="7471666" cy="3278606"/>
            <a:chOff x="-2442465" y="1726413"/>
            <a:chExt cx="8538465" cy="37467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C55A9F-1ED9-C8B0-4DC7-4C1F9D29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361"/>
            <a:stretch/>
          </p:blipFill>
          <p:spPr>
            <a:xfrm>
              <a:off x="3337015" y="4888360"/>
              <a:ext cx="1010674" cy="58477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229B1E9A-D691-978D-F597-64A50821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20187" y="2296794"/>
              <a:ext cx="3488404" cy="31763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B955B-71A7-4657-035F-279E48004799}"/>
                </a:ext>
              </a:extLst>
            </p:cNvPr>
            <p:cNvSpPr txBox="1"/>
            <p:nvPr/>
          </p:nvSpPr>
          <p:spPr>
            <a:xfrm>
              <a:off x="-2442465" y="1726413"/>
              <a:ext cx="8538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894D7-F271-4998-8301-FCD131729C58}"/>
              </a:ext>
            </a:extLst>
          </p:cNvPr>
          <p:cNvGrpSpPr/>
          <p:nvPr/>
        </p:nvGrpSpPr>
        <p:grpSpPr>
          <a:xfrm>
            <a:off x="5968398" y="5756241"/>
            <a:ext cx="942935" cy="788785"/>
            <a:chOff x="9413087" y="5987194"/>
            <a:chExt cx="715757" cy="59874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33DCA68-2A17-94A0-CDB2-51DDEE8E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0FC10B-C931-19FD-ABBA-68AA2241827B}"/>
                </a:ext>
              </a:extLst>
            </p:cNvPr>
            <p:cNvSpPr txBox="1"/>
            <p:nvPr/>
          </p:nvSpPr>
          <p:spPr>
            <a:xfrm>
              <a:off x="9590085" y="6188776"/>
              <a:ext cx="538759" cy="397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6835D2-B2C6-5E3C-F43E-E6393F553CBF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EB2A78-DD46-31B4-A165-A0C16449BB0A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ACAECF-36B8-5C12-CC1E-6FB3AE3F67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ECB2A0-1345-EC8C-B9FF-DC68BBDBB7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D51A7C-A14D-4FBF-ACCC-1203B9F7889E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AB5712D-8F2D-400C-1E9B-5EDA6454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361"/>
          <a:stretch/>
        </p:blipFill>
        <p:spPr>
          <a:xfrm>
            <a:off x="5406337" y="3278605"/>
            <a:ext cx="1590473" cy="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77D146-F6B2-BCA7-07BB-8E3345E4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61D46A-511B-DE2E-A7F9-DE0471FB4BFF}"/>
              </a:ext>
            </a:extLst>
          </p:cNvPr>
          <p:cNvGrpSpPr/>
          <p:nvPr/>
        </p:nvGrpSpPr>
        <p:grpSpPr>
          <a:xfrm>
            <a:off x="5968397" y="5756244"/>
            <a:ext cx="1570322" cy="788784"/>
            <a:chOff x="9413087" y="5987194"/>
            <a:chExt cx="1191990" cy="59874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92CC0B0-FCA2-12C0-6370-9B9253AF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B15E4E-FF84-1581-9A91-7C5CD1E56023}"/>
                </a:ext>
              </a:extLst>
            </p:cNvPr>
            <p:cNvSpPr txBox="1"/>
            <p:nvPr/>
          </p:nvSpPr>
          <p:spPr>
            <a:xfrm>
              <a:off x="9590085" y="6188776"/>
              <a:ext cx="1014992" cy="39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Chosen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D3C0F-B8E8-4CFC-9C92-E1F7378ADE1B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68F2F1-8775-AE3B-E2D2-0B591915342C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EB9C20D-E3AA-6D1D-A713-E8FFF88D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6FB201-0A2C-3506-1B41-95DA979D1E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05B518-3E11-F537-5750-49FA815EBE49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520DAEE-B501-0AD0-6859-EF681CF019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61"/>
          <a:stretch/>
        </p:blipFill>
        <p:spPr>
          <a:xfrm>
            <a:off x="5389612" y="3591675"/>
            <a:ext cx="1590473" cy="92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0B54D-00F7-B00A-343F-D68F434257CF}"/>
              </a:ext>
            </a:extLst>
          </p:cNvPr>
          <p:cNvSpPr txBox="1"/>
          <p:nvPr/>
        </p:nvSpPr>
        <p:spPr>
          <a:xfrm>
            <a:off x="886408" y="413888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noise to the chosen wage</a:t>
            </a:r>
          </a:p>
        </p:txBody>
      </p:sp>
    </p:spTree>
    <p:extLst>
      <p:ext uri="{BB962C8B-B14F-4D97-AF65-F5344CB8AC3E}">
        <p14:creationId xmlns:p14="http://schemas.microsoft.com/office/powerpoint/2010/main" val="210458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15F1C9-8EDD-DEA0-3505-C31F09E53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8426C6-9FF9-ED3E-C419-E668643F274F}"/>
              </a:ext>
            </a:extLst>
          </p:cNvPr>
          <p:cNvGrpSpPr/>
          <p:nvPr/>
        </p:nvGrpSpPr>
        <p:grpSpPr>
          <a:xfrm>
            <a:off x="5968397" y="5756244"/>
            <a:ext cx="1570322" cy="788784"/>
            <a:chOff x="9413087" y="5987194"/>
            <a:chExt cx="1191990" cy="59874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F6F3743-FE29-72C0-E4A1-F888102AF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63B74-CC8D-B833-7514-5DC35ED91E8D}"/>
                </a:ext>
              </a:extLst>
            </p:cNvPr>
            <p:cNvSpPr txBox="1"/>
            <p:nvPr/>
          </p:nvSpPr>
          <p:spPr>
            <a:xfrm>
              <a:off x="9590085" y="6188776"/>
              <a:ext cx="1014992" cy="39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Chosen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74D51C-2578-A221-1442-8B60C213F9F0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2EB627-018D-E5B7-C5FE-EDE7285A2A09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D075E1-CEEF-80E3-8E83-F229E329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DA7697-77D5-1252-5066-57A55834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735CD3-13D1-4B24-9274-47AD01A16D2D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B53F9-FD87-D86D-5DFB-E824BCBF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61"/>
          <a:stretch/>
        </p:blipFill>
        <p:spPr>
          <a:xfrm>
            <a:off x="5389612" y="3591675"/>
            <a:ext cx="1590473" cy="92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F92BB-FF56-E600-825D-E84D9851383A}"/>
              </a:ext>
            </a:extLst>
          </p:cNvPr>
          <p:cNvSpPr txBox="1"/>
          <p:nvPr/>
        </p:nvSpPr>
        <p:spPr>
          <a:xfrm>
            <a:off x="886408" y="413888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noise to the chosen wage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6E6B3-3687-24B2-AD7C-9CDA17CE53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0742"/>
          <a:stretch/>
        </p:blipFill>
        <p:spPr>
          <a:xfrm>
            <a:off x="4044717" y="1465678"/>
            <a:ext cx="4313714" cy="5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1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3E076F-9619-297B-8C56-4DFAC04C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7E56C4-DB09-A34B-7C56-0D39647FCB73}"/>
              </a:ext>
            </a:extLst>
          </p:cNvPr>
          <p:cNvGrpSpPr/>
          <p:nvPr/>
        </p:nvGrpSpPr>
        <p:grpSpPr>
          <a:xfrm>
            <a:off x="5968397" y="5756244"/>
            <a:ext cx="1570322" cy="788784"/>
            <a:chOff x="9413087" y="5987194"/>
            <a:chExt cx="1191990" cy="59874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8E1B80-C804-2081-3946-8EEF0D5F1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E09A5C-A0F6-A2C4-99AD-2F4AB2624833}"/>
                </a:ext>
              </a:extLst>
            </p:cNvPr>
            <p:cNvSpPr txBox="1"/>
            <p:nvPr/>
          </p:nvSpPr>
          <p:spPr>
            <a:xfrm>
              <a:off x="9590085" y="6188776"/>
              <a:ext cx="1014992" cy="39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Chosen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3BB7CA-F36D-1614-5152-9AFA16F83B9C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A02BC-4393-0FAB-A66B-DFFF49C5E9FA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B0000E-EB2D-A2EF-DEB5-C79FCB8F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527B0E-92A5-F917-0963-F57D3828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136391-BE1A-EB88-83E9-C6F3D41A0388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A2CBC-959A-2D53-C62B-E66F6121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61"/>
          <a:stretch/>
        </p:blipFill>
        <p:spPr>
          <a:xfrm>
            <a:off x="5389612" y="3591675"/>
            <a:ext cx="1590473" cy="92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5A609-2136-DE4E-6F82-6E7D11A0368C}"/>
              </a:ext>
            </a:extLst>
          </p:cNvPr>
          <p:cNvSpPr txBox="1"/>
          <p:nvPr/>
        </p:nvSpPr>
        <p:spPr>
          <a:xfrm>
            <a:off x="886408" y="413888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noise to the chosen wage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F2B88-6ED5-592E-91FC-6D0190D3D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717" y="1465677"/>
            <a:ext cx="4313714" cy="14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AC7D36-E5BE-5400-3522-B6D25552B46A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784FF-182F-9786-CC1E-A438CD48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78839"/>
          <a:stretch/>
        </p:blipFill>
        <p:spPr>
          <a:xfrm>
            <a:off x="0" y="936183"/>
            <a:ext cx="12192000" cy="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6233-93EB-2083-63BF-3C0AB765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B108AE-ABF1-51E7-3553-E1E5E86A42ED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8C344-B715-B65F-829B-4F416474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64759"/>
          <a:stretch/>
        </p:blipFill>
        <p:spPr>
          <a:xfrm>
            <a:off x="0" y="936183"/>
            <a:ext cx="12192000" cy="13599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20EC01-16B4-FC73-233F-0160EF9D7748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1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A5ED4-10C8-1DFE-E43C-824A6A824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41B852-A98E-73CB-F3AE-776F2ADF1748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66576A-0F06-720D-1990-0CD9FB0F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51452"/>
          <a:stretch/>
        </p:blipFill>
        <p:spPr>
          <a:xfrm>
            <a:off x="0" y="936183"/>
            <a:ext cx="12192000" cy="2061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FED966-D664-5B8C-4FC1-FCB22D56DBB7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6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C46EA-42DB-F662-10F5-09316EDA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085BA9-9618-1898-CD93-84E358C6E00F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7A76E1-66AB-621C-CC12-E498B1F4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39493"/>
          <a:stretch/>
        </p:blipFill>
        <p:spPr>
          <a:xfrm>
            <a:off x="0" y="936183"/>
            <a:ext cx="12192000" cy="2690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3DB7C9-3345-C6BC-0CA4-3E754EA32184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A4F9-5CA9-F618-6F7C-9E68CD54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DDD502-ACF5-9083-F73C-08715EC8B7C8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36FE9A-83F6-4486-CFB6-F11E1D37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20205"/>
          <a:stretch/>
        </p:blipFill>
        <p:spPr>
          <a:xfrm>
            <a:off x="0" y="936183"/>
            <a:ext cx="12192000" cy="370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4A50-6F9C-B1DA-B15D-C6336102D117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2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B5FC0-DB3C-E445-80EF-7FA6E1E08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054E3F-A766-C153-BE67-60F8E5C0728D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ECB69B-4344-75A7-5C57-4178B435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/>
          <a:stretch/>
        </p:blipFill>
        <p:spPr>
          <a:xfrm>
            <a:off x="0" y="936183"/>
            <a:ext cx="12192000" cy="4771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8C96E-59BF-7163-404F-D2DB90DC037D}"/>
              </a:ext>
            </a:extLst>
          </p:cNvPr>
          <p:cNvSpPr txBox="1"/>
          <p:nvPr/>
        </p:nvSpPr>
        <p:spPr>
          <a:xfrm>
            <a:off x="2520960" y="804103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 Dynamics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4A013-F3FE-CE38-00A2-7EEFE06DF348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57A5-572C-9BA9-E708-EFFE723F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AD7EF05F-B83F-5841-E952-82B78C41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8573567" y="134929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92A2FD3-C7EF-C25D-FC84-0220BED0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8733025" y="5003185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0B4AABA-5F53-7AA5-72B4-5D9240DCF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6DD94FB-E519-41AB-EFC0-54DB4BA0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1C4A6-E4CA-4B92-EDF3-AF3970C757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3C7CFA-7128-7B72-0D1B-1949EB05E6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1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C5394-B6DF-83EC-8B39-08D23DD3E1DF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EDC1C-D29D-3725-5CBC-364608F62791}"/>
              </a:ext>
            </a:extLst>
          </p:cNvPr>
          <p:cNvSpPr txBox="1"/>
          <p:nvPr/>
        </p:nvSpPr>
        <p:spPr>
          <a:xfrm>
            <a:off x="2520960" y="804103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84849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9A4A5-7B17-D400-345D-760576DD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736D20-C545-826C-E7C5-9029BB21757E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B45317-0565-7E71-5F88-78490913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914"/>
          <a:stretch/>
        </p:blipFill>
        <p:spPr>
          <a:xfrm>
            <a:off x="287742" y="582240"/>
            <a:ext cx="1695546" cy="671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2E3682-7A5D-D56A-923E-89FA02D2047C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18120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159AE-753E-B4FB-D5A0-8474E62E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7DCEF77-66C9-91D3-A7FE-BB715B10E595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3EA0B-DCA0-9C32-1D9F-619668C640E4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04C2B4-BF93-17DD-2FA0-1048B834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66318"/>
          <a:stretch/>
        </p:blipFill>
        <p:spPr>
          <a:xfrm>
            <a:off x="287742" y="582241"/>
            <a:ext cx="1695546" cy="2039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621071-7606-60E6-9C3F-DFAFD04D8B8C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43240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CC31-B6D2-EC31-AD37-BF9B69BF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2D3A82-315A-D3B1-9723-181DB77954DD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3EA5F-19D4-C2D1-5FCE-8954D1CF762B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61D9B-DB1D-0265-D242-1BC30F38F20E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337609-0704-58B9-D6C2-91112BB0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51676"/>
          <a:stretch/>
        </p:blipFill>
        <p:spPr>
          <a:xfrm>
            <a:off x="287742" y="582241"/>
            <a:ext cx="1695546" cy="292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00D106-1A11-0A69-117E-156C2339E8F6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7829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00A8-B4F9-7E38-2F63-5345DBFE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A643E5-9BFC-6E47-39D3-A01B0456DF27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85C1F-20AE-9764-8E97-5CFFDF2FCEF0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C740B-32EE-B7DE-25A0-782F5CD68004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AE8CA1-8278-4123-B67A-0DB3EC7A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51676"/>
          <a:stretch/>
        </p:blipFill>
        <p:spPr>
          <a:xfrm>
            <a:off x="287742" y="582241"/>
            <a:ext cx="1695546" cy="292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1C87AF-79B6-B1FA-C0EC-FA440415A934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FE745-891A-E757-C278-4C17DBA5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4" y="3831450"/>
            <a:ext cx="9012166" cy="177521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3C2A92-DF6C-F5A9-59D3-F82EC2EDC5CC}"/>
              </a:ext>
            </a:extLst>
          </p:cNvPr>
          <p:cNvSpPr/>
          <p:nvPr/>
        </p:nvSpPr>
        <p:spPr>
          <a:xfrm>
            <a:off x="8634730" y="3701093"/>
            <a:ext cx="507365" cy="507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D77D11-3102-9336-65FB-4AE94E9821C9}"/>
              </a:ext>
            </a:extLst>
          </p:cNvPr>
          <p:cNvSpPr/>
          <p:nvPr/>
        </p:nvSpPr>
        <p:spPr>
          <a:xfrm>
            <a:off x="9457690" y="4677585"/>
            <a:ext cx="507365" cy="507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2C15-6C73-BFA3-F9BB-F738A106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07CF0E-DC76-B682-2660-66C19E7AC348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331BA-727A-F983-39D9-09C12FDA4934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626BA-CEAD-4864-6C75-56248D351004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F4C02-975B-1F50-35AE-8190DE81A7BD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3D9DB5-9B74-E0B6-5FE1-07A3203A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33658"/>
          <a:stretch/>
        </p:blipFill>
        <p:spPr>
          <a:xfrm>
            <a:off x="287742" y="582241"/>
            <a:ext cx="1695546" cy="4016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CD6F0-D8B4-DBD9-21FD-47C69D5A6FF5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472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96B6-F9C6-FCC3-9854-57F59E3C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E2F644A-C304-B75B-04A0-761024736E2C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97954-E76D-ADE8-7FB6-CDC640162125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BC779-299A-A6C2-3999-B40CBD3C1AF9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00E59-43A8-27EA-A9F4-BFCB4E14E445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82431-63B9-87A6-ADAC-44EF7BD44D23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79E3DE-9120-F4E9-B3C7-55AE8FB3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35"/>
          <a:stretch/>
        </p:blipFill>
        <p:spPr>
          <a:xfrm>
            <a:off x="287742" y="582241"/>
            <a:ext cx="1695546" cy="5107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3EC1D-3DC2-B6DF-20FE-1E654C9EE3C6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9215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8362D-78B1-5861-A5AE-FD0DAF55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2E073A-845D-CF78-1680-5B3D88B01F84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F9E9-1148-5E0A-38EA-20BA4037E899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41D59-71EA-CDD6-96E6-B8C628F72706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75FAB-A6D4-42E5-3F90-E7B93E639449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9AB68-4E15-6E62-080A-521931338F87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D58C-B149-2857-D909-658BB8C6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582240"/>
            <a:ext cx="1695546" cy="605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E412E-2CC0-82C7-A137-EA78F5CAC0C6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64CE5-4D6F-8CDC-54CF-9A32B65B075D}"/>
              </a:ext>
            </a:extLst>
          </p:cNvPr>
          <p:cNvSpPr txBox="1"/>
          <p:nvPr/>
        </p:nvSpPr>
        <p:spPr>
          <a:xfrm>
            <a:off x="1983288" y="590287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Wage update size.</a:t>
            </a:r>
          </a:p>
        </p:txBody>
      </p:sp>
    </p:spTree>
    <p:extLst>
      <p:ext uri="{BB962C8B-B14F-4D97-AF65-F5344CB8AC3E}">
        <p14:creationId xmlns:p14="http://schemas.microsoft.com/office/powerpoint/2010/main" val="195287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5886-1F25-F96B-1F56-DB69A980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A59387D-4C32-1525-1750-BEB4459AE8AF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F57EF-EDCC-D839-0313-DC89E8CD3F7B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14AC4-1C96-4595-2291-A5CC50892C1B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5A5BA-0615-65F4-5F4F-9336BEDC2E03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0D973A-37AB-79D0-459C-F815D6EF5148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C0ACF-A97E-30A5-B5E5-0E41B679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582240"/>
            <a:ext cx="1695546" cy="605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FAE99-7458-C23D-4817-13ACFFACBBA8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60835-855F-4621-4131-8784D63BA827}"/>
              </a:ext>
            </a:extLst>
          </p:cNvPr>
          <p:cNvSpPr txBox="1"/>
          <p:nvPr/>
        </p:nvSpPr>
        <p:spPr>
          <a:xfrm>
            <a:off x="1983288" y="590287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Wage update size.</a:t>
            </a:r>
          </a:p>
        </p:txBody>
      </p:sp>
      <p:pic>
        <p:nvPicPr>
          <p:cNvPr id="10" name="Picture 9" descr="A cartoon cow on a trophy&#10;&#10;AI-generated content may be incorrect.">
            <a:extLst>
              <a:ext uri="{FF2B5EF4-FFF2-40B4-BE49-F238E27FC236}">
                <a16:creationId xmlns:a16="http://schemas.microsoft.com/office/drawing/2014/main" id="{7DC626D2-546B-7871-9C24-16DAE8107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9156" y="582240"/>
            <a:ext cx="4249080" cy="637362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2CE5C5C2-5047-CF85-3104-E6FF470FF470}"/>
              </a:ext>
            </a:extLst>
          </p:cNvPr>
          <p:cNvSpPr/>
          <p:nvPr/>
        </p:nvSpPr>
        <p:spPr>
          <a:xfrm>
            <a:off x="3500413" y="883532"/>
            <a:ext cx="5402482" cy="5402482"/>
          </a:xfrm>
          <a:prstGeom prst="noSmoking">
            <a:avLst>
              <a:gd name="adj" fmla="val 57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4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3024-92D5-2120-E2D0-DA4E9B55D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D681226-0A5C-A3CA-AEBB-21101FFFF72C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09709-479B-11A6-E876-65058BFE33AF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09DBF-4A53-4581-BA9B-7B9A4132A1D7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0B6FC-CC5B-5525-A02E-95B42081B741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A8331-39DD-C6C5-DC24-04E6B9902AD1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CA675-B8DC-A701-4777-BA100D35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582240"/>
            <a:ext cx="1695546" cy="605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395F4-0F2C-9F40-B9F6-98C2D000E03E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228F1-5163-4161-1B69-D1E1B228DBD6}"/>
              </a:ext>
            </a:extLst>
          </p:cNvPr>
          <p:cNvSpPr txBox="1"/>
          <p:nvPr/>
        </p:nvSpPr>
        <p:spPr>
          <a:xfrm>
            <a:off x="1983288" y="590287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Wage update size.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61F4-83F1-BF25-4EC6-2AAF22A0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17" y="1290126"/>
            <a:ext cx="6283781" cy="4871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69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CE21-6E99-4ECB-D1D1-2AC09038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F0747F2-FFDE-6864-BF64-AE8BA4ECC91E}"/>
              </a:ext>
            </a:extLst>
          </p:cNvPr>
          <p:cNvSpPr/>
          <p:nvPr/>
        </p:nvSpPr>
        <p:spPr>
          <a:xfrm>
            <a:off x="750514" y="203680"/>
            <a:ext cx="6450639" cy="645063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0FAE5-B2FA-993C-BF12-7CFC335E738D}"/>
              </a:ext>
            </a:extLst>
          </p:cNvPr>
          <p:cNvSpPr/>
          <p:nvPr/>
        </p:nvSpPr>
        <p:spPr>
          <a:xfrm>
            <a:off x="750513" y="-3312514"/>
            <a:ext cx="6450639" cy="6450639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E068D-A9D9-B016-607A-AA180F0E0693}"/>
              </a:ext>
            </a:extLst>
          </p:cNvPr>
          <p:cNvSpPr txBox="1"/>
          <p:nvPr/>
        </p:nvSpPr>
        <p:spPr>
          <a:xfrm>
            <a:off x="717362" y="17929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Companies enter the Transaction Lottery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EE50DFA-2B4D-D80E-6E16-15194516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/>
        </p:blipFill>
        <p:spPr>
          <a:xfrm>
            <a:off x="2365807" y="3089760"/>
            <a:ext cx="703341" cy="1360958"/>
          </a:xfrm>
        </p:spPr>
      </p:pic>
      <p:pic>
        <p:nvPicPr>
          <p:cNvPr id="3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BB3AEAED-8081-6F39-0FB7-3CB1D050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5046985" y="4095203"/>
            <a:ext cx="703341" cy="1360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B3FF5-4171-C158-70B7-965AA01C5E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1006903" y="2135774"/>
            <a:ext cx="2681178" cy="2441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B33BC-17B6-DE9C-364B-3194FD54C3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3706396" y="3089760"/>
            <a:ext cx="2681178" cy="2441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601FC-628A-D741-31F6-4CE5F551C5C3}"/>
              </a:ext>
            </a:extLst>
          </p:cNvPr>
          <p:cNvSpPr txBox="1"/>
          <p:nvPr/>
        </p:nvSpPr>
        <p:spPr>
          <a:xfrm>
            <a:off x="7396480" y="564896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company Alice works for wins!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F8AE0B-5690-2A9B-90F2-E730FEDDF617}"/>
              </a:ext>
            </a:extLst>
          </p:cNvPr>
          <p:cNvSpPr/>
          <p:nvPr/>
        </p:nvSpPr>
        <p:spPr>
          <a:xfrm>
            <a:off x="1273304" y="1036519"/>
            <a:ext cx="5409305" cy="12443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741 L 0.16901 -0.0456 C 0.20416 -0.05394 0.25703 -0.05833 0.3125 -0.05833 C 0.37565 -0.05833 0.42617 -0.05394 0.46132 -0.0456 L 0.6306 -0.0074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23" y="-2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347 L 0.16875 -0.03935 C 0.20377 -0.04884 0.25651 -0.05393 0.31185 -0.05393 C 0.37487 -0.05393 0.42526 -0.04884 0.46028 -0.03935 L 0.62916 0.0034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5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FF3866-CC46-5763-9C87-471B23A2E1F3}"/>
              </a:ext>
            </a:extLst>
          </p:cNvPr>
          <p:cNvSpPr txBox="1"/>
          <p:nvPr/>
        </p:nvSpPr>
        <p:spPr>
          <a:xfrm>
            <a:off x="190500" y="3030974"/>
            <a:ext cx="11811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</a:p>
          <a:p>
            <a:pPr algn="ctr"/>
            <a: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Spoilers: </a:t>
            </a:r>
            <a:b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This won't help you get rich on the stock market,</a:t>
            </a:r>
          </a:p>
          <a:p>
            <a:pPr algn="ctr"/>
            <a: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it might inspire you to make simple economic models</a:t>
            </a:r>
            <a:endParaRPr lang="en-US" sz="4800" i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9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8F9-93D5-17FF-95B9-931BF8B5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A9332-9399-9DA1-5E2A-EB2F3383D8D2}"/>
              </a:ext>
            </a:extLst>
          </p:cNvPr>
          <p:cNvSpPr txBox="1"/>
          <p:nvPr/>
        </p:nvSpPr>
        <p:spPr>
          <a:xfrm>
            <a:off x="797559" y="982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94AA8B9-B570-1F20-B766-91179BC13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95"/>
          <a:stretch/>
        </p:blipFill>
        <p:spPr>
          <a:xfrm>
            <a:off x="3063972" y="691881"/>
            <a:ext cx="6064053" cy="2904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D24AD-2035-9A92-65EA-3F15848ED497}"/>
              </a:ext>
            </a:extLst>
          </p:cNvPr>
          <p:cNvSpPr txBox="1"/>
          <p:nvPr/>
        </p:nvSpPr>
        <p:spPr>
          <a:xfrm>
            <a:off x="5000085" y="3596055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59340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7CE61-D841-B937-0ED0-527B6EDA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1AE37-5DD5-9D4D-A2EB-194DE33BC5CB}"/>
              </a:ext>
            </a:extLst>
          </p:cNvPr>
          <p:cNvSpPr txBox="1"/>
          <p:nvPr/>
        </p:nvSpPr>
        <p:spPr>
          <a:xfrm>
            <a:off x="797559" y="982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25E3D837-98F5-5442-2FA6-6A4F0BEC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7"/>
          <a:stretch/>
        </p:blipFill>
        <p:spPr>
          <a:xfrm>
            <a:off x="3063973" y="665387"/>
            <a:ext cx="6064053" cy="4416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C721EF-27CC-0942-48A5-C746F9FE9089}"/>
              </a:ext>
            </a:extLst>
          </p:cNvPr>
          <p:cNvSpPr txBox="1"/>
          <p:nvPr/>
        </p:nvSpPr>
        <p:spPr>
          <a:xfrm>
            <a:off x="5000086" y="5081447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19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3C0BF-72BB-DA98-4660-6868C6D6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233CD-2D74-BB5C-094A-026BD2F8C805}"/>
              </a:ext>
            </a:extLst>
          </p:cNvPr>
          <p:cNvSpPr txBox="1"/>
          <p:nvPr/>
        </p:nvSpPr>
        <p:spPr>
          <a:xfrm>
            <a:off x="797559" y="982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AD3F6B9C-D156-E520-AD45-7633C710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72" y="645790"/>
            <a:ext cx="6064053" cy="6012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1A0B5-A83C-5579-D417-892E17FEAED0}"/>
              </a:ext>
            </a:extLst>
          </p:cNvPr>
          <p:cNvSpPr txBox="1"/>
          <p:nvPr/>
        </p:nvSpPr>
        <p:spPr>
          <a:xfrm>
            <a:off x="5000085" y="6493059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9997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9FC3-8616-EF29-367E-5D1D52B90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AE150-C21A-54CF-25FA-276C8ACC83B5}"/>
              </a:ext>
            </a:extLst>
          </p:cNvPr>
          <p:cNvSpPr txBox="1"/>
          <p:nvPr/>
        </p:nvSpPr>
        <p:spPr>
          <a:xfrm>
            <a:off x="797558" y="-6360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174E12D-8C15-7BB4-0C2F-ACEE61612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09" y="645790"/>
            <a:ext cx="6064053" cy="6012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9404C-48B6-396D-8A82-F55F87CAE88B}"/>
              </a:ext>
            </a:extLst>
          </p:cNvPr>
          <p:cNvSpPr txBox="1"/>
          <p:nvPr/>
        </p:nvSpPr>
        <p:spPr>
          <a:xfrm>
            <a:off x="7893922" y="6493059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180A7-C778-D119-1342-CF6B9E37D6A1}"/>
              </a:ext>
            </a:extLst>
          </p:cNvPr>
          <p:cNvSpPr/>
          <p:nvPr/>
        </p:nvSpPr>
        <p:spPr>
          <a:xfrm>
            <a:off x="5964697" y="5429250"/>
            <a:ext cx="342900" cy="7829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EDFFF-ACD3-F391-6CE3-5C23401E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50" y="1419833"/>
            <a:ext cx="2092319" cy="1380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C2401-3395-9751-398A-2294A38423BF}"/>
              </a:ext>
            </a:extLst>
          </p:cNvPr>
          <p:cNvSpPr txBox="1"/>
          <p:nvPr/>
        </p:nvSpPr>
        <p:spPr>
          <a:xfrm>
            <a:off x="-234490" y="1011161"/>
            <a:ext cx="372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per worker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5426C-87B4-2034-21BC-19038696FC97}"/>
              </a:ext>
            </a:extLst>
          </p:cNvPr>
          <p:cNvSpPr txBox="1"/>
          <p:nvPr/>
        </p:nvSpPr>
        <p:spPr>
          <a:xfrm>
            <a:off x="2370962" y="3070886"/>
            <a:ext cx="372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company’s loss per worker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9A893C-9C85-9192-8AC2-6161C11E4E7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628028" y="1411271"/>
            <a:ext cx="288695" cy="584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47E8A-B618-A940-A2E8-1E405844CC1A}"/>
              </a:ext>
            </a:extLst>
          </p:cNvPr>
          <p:cNvCxnSpPr>
            <a:cxnSpLocks/>
          </p:cNvCxnSpPr>
          <p:nvPr/>
        </p:nvCxnSpPr>
        <p:spPr>
          <a:xfrm>
            <a:off x="3734189" y="2448610"/>
            <a:ext cx="388202" cy="620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F9248D-BB82-BB96-76F0-284E2AEB3C5E}"/>
              </a:ext>
            </a:extLst>
          </p:cNvPr>
          <p:cNvSpPr txBox="1"/>
          <p:nvPr/>
        </p:nvSpPr>
        <p:spPr>
          <a:xfrm>
            <a:off x="324014" y="4098155"/>
            <a:ext cx="5270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company’s profit per worker</a:t>
            </a:r>
          </a:p>
        </p:txBody>
      </p:sp>
    </p:spTree>
    <p:extLst>
      <p:ext uri="{BB962C8B-B14F-4D97-AF65-F5344CB8AC3E}">
        <p14:creationId xmlns:p14="http://schemas.microsoft.com/office/powerpoint/2010/main" val="199050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8E1C-CD56-4730-1FBD-35D46BE32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F6E67-F969-1011-7848-D6C023954588}"/>
              </a:ext>
            </a:extLst>
          </p:cNvPr>
          <p:cNvSpPr txBox="1"/>
          <p:nvPr/>
        </p:nvSpPr>
        <p:spPr>
          <a:xfrm>
            <a:off x="828624" y="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B42A7F-2411-1F96-56A0-63BAAE847954}"/>
              </a:ext>
            </a:extLst>
          </p:cNvPr>
          <p:cNvGrpSpPr/>
          <p:nvPr/>
        </p:nvGrpSpPr>
        <p:grpSpPr>
          <a:xfrm>
            <a:off x="31946" y="610621"/>
            <a:ext cx="6064053" cy="6247379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A760976-8971-3B65-B723-4B06C1EA9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A30727-2B75-133F-374A-C7A009837BDB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20E7D6A-4EC3-3578-998D-83B0528A4830}"/>
              </a:ext>
            </a:extLst>
          </p:cNvPr>
          <p:cNvSpPr/>
          <p:nvPr/>
        </p:nvSpPr>
        <p:spPr>
          <a:xfrm>
            <a:off x="5815228" y="5029200"/>
            <a:ext cx="342900" cy="14286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88840-5C2F-6FFC-9711-011BA5F0CFF1}"/>
              </a:ext>
            </a:extLst>
          </p:cNvPr>
          <p:cNvSpPr txBox="1"/>
          <p:nvPr/>
        </p:nvSpPr>
        <p:spPr>
          <a:xfrm>
            <a:off x="6158128" y="883541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Measures spread of workers i.e., company sizes </a:t>
            </a:r>
          </a:p>
        </p:txBody>
      </p:sp>
    </p:spTree>
    <p:extLst>
      <p:ext uri="{BB962C8B-B14F-4D97-AF65-F5344CB8AC3E}">
        <p14:creationId xmlns:p14="http://schemas.microsoft.com/office/powerpoint/2010/main" val="401311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7A5D-66CE-3040-69FD-334D85F6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33A5E-8967-6F9A-5CCD-01397F3A7837}"/>
              </a:ext>
            </a:extLst>
          </p:cNvPr>
          <p:cNvSpPr txBox="1"/>
          <p:nvPr/>
        </p:nvSpPr>
        <p:spPr>
          <a:xfrm>
            <a:off x="828624" y="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7DB484-20C5-BA4E-2739-3096C9012D1A}"/>
              </a:ext>
            </a:extLst>
          </p:cNvPr>
          <p:cNvGrpSpPr/>
          <p:nvPr/>
        </p:nvGrpSpPr>
        <p:grpSpPr>
          <a:xfrm>
            <a:off x="31946" y="610621"/>
            <a:ext cx="6064053" cy="6247379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B67436F-0C53-96EE-AE8A-1CB555B5D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59BA6A-EAD9-3780-3BCA-EF2690D5C420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E90D8D5-27C5-2549-8C34-298590359C99}"/>
              </a:ext>
            </a:extLst>
          </p:cNvPr>
          <p:cNvSpPr/>
          <p:nvPr/>
        </p:nvSpPr>
        <p:spPr>
          <a:xfrm>
            <a:off x="5815228" y="5029200"/>
            <a:ext cx="342900" cy="14286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E9804-365F-E934-B3E9-5F05E1C915CE}"/>
              </a:ext>
            </a:extLst>
          </p:cNvPr>
          <p:cNvSpPr txBox="1"/>
          <p:nvPr/>
        </p:nvSpPr>
        <p:spPr>
          <a:xfrm>
            <a:off x="6158128" y="883541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Measures spread of workers i.e., company sizes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5E931D-4C8D-2EF8-353E-EDFC82A0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03"/>
          <a:stretch/>
        </p:blipFill>
        <p:spPr>
          <a:xfrm>
            <a:off x="7231983" y="2095904"/>
            <a:ext cx="3257954" cy="18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9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C1A59-CF63-979A-2849-EAAC657E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60C87-9305-258E-B1E8-A68489CFE4EA}"/>
              </a:ext>
            </a:extLst>
          </p:cNvPr>
          <p:cNvSpPr txBox="1"/>
          <p:nvPr/>
        </p:nvSpPr>
        <p:spPr>
          <a:xfrm>
            <a:off x="828624" y="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C776C9-F29C-B9E4-89E8-D5B2A1A47B70}"/>
              </a:ext>
            </a:extLst>
          </p:cNvPr>
          <p:cNvGrpSpPr/>
          <p:nvPr/>
        </p:nvGrpSpPr>
        <p:grpSpPr>
          <a:xfrm>
            <a:off x="31946" y="610621"/>
            <a:ext cx="6064053" cy="6247379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21D6DDC-DF42-93C3-0AED-E0CD69AE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90DCEB-9B37-9377-4C19-9E09C50120F5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35DBE05-F575-A800-2ED0-7C37BB9E5933}"/>
              </a:ext>
            </a:extLst>
          </p:cNvPr>
          <p:cNvSpPr/>
          <p:nvPr/>
        </p:nvSpPr>
        <p:spPr>
          <a:xfrm>
            <a:off x="5815228" y="5029200"/>
            <a:ext cx="342900" cy="14286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77141-DA31-B252-8ECA-D35D0F9B52F6}"/>
              </a:ext>
            </a:extLst>
          </p:cNvPr>
          <p:cNvSpPr txBox="1"/>
          <p:nvPr/>
        </p:nvSpPr>
        <p:spPr>
          <a:xfrm>
            <a:off x="6158128" y="883541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Measures spread of workers i.e., company sizes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B079C-8D30-F6CB-007E-47CB80B4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83" y="2095904"/>
            <a:ext cx="3257954" cy="3138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D9806D-3951-FA5A-0A6A-4A1F46C949FE}"/>
              </a:ext>
            </a:extLst>
          </p:cNvPr>
          <p:cNvSpPr txBox="1"/>
          <p:nvPr/>
        </p:nvSpPr>
        <p:spPr>
          <a:xfrm>
            <a:off x="6654603" y="5435850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Equally spread: </a:t>
            </a:r>
            <a:r>
              <a:rPr lang="en-US" sz="32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D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= </a:t>
            </a:r>
            <a:r>
              <a:rPr lang="en-US" sz="32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at one company: </a:t>
            </a:r>
            <a:r>
              <a:rPr lang="en-US" sz="32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D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72298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6870-997E-323C-7248-0152A134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A7FE9D-B788-5585-E250-A8E613A07924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26C6-ED4A-00C9-9073-EF65B9B0800A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0A259-FEAF-9CC6-FD6D-4A351A8C10A8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2447EB18-75E2-D91A-AB41-5F1FE94F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D16E58-8787-B44F-6222-6D4042EB9453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801390-D74A-04FC-F3EB-2DDA8E22E919}"/>
              </a:ext>
            </a:extLst>
          </p:cNvPr>
          <p:cNvSpPr/>
          <p:nvPr/>
        </p:nvSpPr>
        <p:spPr>
          <a:xfrm>
            <a:off x="106238" y="773723"/>
            <a:ext cx="5529631" cy="559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6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4D645-8E0B-AFDC-F748-5598A7D3D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22105D-AA20-EC3F-8329-9CFFADE9E509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69611-5631-03AF-F708-0CF54F7AF8C0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E807C8-7374-802E-18C0-761D6C0C2640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6932BD0D-F271-A9A7-1746-ABEB34110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6CCAA-23C6-08EB-7057-0C0CA6A7B589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F3A1C56-4D47-AEC2-E8E1-A755BD9B128D}"/>
              </a:ext>
            </a:extLst>
          </p:cNvPr>
          <p:cNvSpPr/>
          <p:nvPr/>
        </p:nvSpPr>
        <p:spPr>
          <a:xfrm>
            <a:off x="106238" y="1371599"/>
            <a:ext cx="5529631" cy="4994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2387</Words>
  <Application>Microsoft Office PowerPoint</Application>
  <PresentationFormat>Widescreen</PresentationFormat>
  <Paragraphs>669</Paragraphs>
  <Slides>151</Slides>
  <Notes>77</Notes>
  <HiddenSlides>23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0" baseType="lpstr">
      <vt:lpstr>Aptos</vt:lpstr>
      <vt:lpstr>Aptos Display</vt:lpstr>
      <vt:lpstr>Arial</vt:lpstr>
      <vt:lpstr>Calibri</vt:lpstr>
      <vt:lpstr>Calibri Light</vt:lpstr>
      <vt:lpstr>Cambria</vt:lpstr>
      <vt:lpstr>Cambria Math</vt:lpstr>
      <vt:lpstr>Wingdings</vt:lpstr>
      <vt:lpstr>Office Theme</vt:lpstr>
      <vt:lpstr>PowerPoint Presentation</vt:lpstr>
      <vt:lpstr>Sometimes, the economy goes bad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Holm</dc:creator>
  <cp:lastModifiedBy>Tobias Holm</cp:lastModifiedBy>
  <cp:revision>280</cp:revision>
  <dcterms:created xsi:type="dcterms:W3CDTF">2025-05-26T12:22:16Z</dcterms:created>
  <dcterms:modified xsi:type="dcterms:W3CDTF">2025-06-11T11:06:44Z</dcterms:modified>
</cp:coreProperties>
</file>